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sldIdLst>
    <p:sldId id="277" r:id="rId2"/>
    <p:sldId id="279" r:id="rId3"/>
    <p:sldId id="280" r:id="rId4"/>
    <p:sldId id="281" r:id="rId5"/>
    <p:sldId id="283" r:id="rId6"/>
    <p:sldId id="282" r:id="rId7"/>
    <p:sldId id="284" r:id="rId8"/>
    <p:sldId id="27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8"/>
    <p:restoredTop sz="93750"/>
  </p:normalViewPr>
  <p:slideViewPr>
    <p:cSldViewPr snapToGrid="0" snapToObjects="1">
      <p:cViewPr varScale="1">
        <p:scale>
          <a:sx n="106" d="100"/>
          <a:sy n="106" d="100"/>
        </p:scale>
        <p:origin x="7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8/3/22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8/3/22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8/3/22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8/3/22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454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B5B3C-2A44-5E45-A5A4-E521F5165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0618" y="285468"/>
            <a:ext cx="9886950" cy="1485900"/>
          </a:xfrm>
        </p:spPr>
        <p:txBody>
          <a:bodyPr>
            <a:normAutofit/>
          </a:bodyPr>
          <a:lstStyle/>
          <a:p>
            <a:r>
              <a:rPr lang="en-US" dirty="0"/>
              <a:t>Session #6</a:t>
            </a:r>
          </a:p>
        </p:txBody>
      </p:sp>
      <p:pic>
        <p:nvPicPr>
          <p:cNvPr id="4" name="image1.png" descr="A close-up of a magnifying glass&#10;&#10;Description automatically generated with medium confidence">
            <a:extLst>
              <a:ext uri="{FF2B5EF4-FFF2-40B4-BE49-F238E27FC236}">
                <a16:creationId xmlns:a16="http://schemas.microsoft.com/office/drawing/2014/main" id="{35D55DBC-DF8F-CE4A-B303-50BF104032AB}"/>
              </a:ext>
            </a:extLst>
          </p:cNvPr>
          <p:cNvPicPr/>
          <p:nvPr/>
        </p:nvPicPr>
        <p:blipFill rotWithShape="1">
          <a:blip r:embed="rId2" cstate="print"/>
          <a:srcRect r="7362" b="1"/>
          <a:stretch/>
        </p:blipFill>
        <p:spPr>
          <a:xfrm>
            <a:off x="995244" y="93776"/>
            <a:ext cx="1513317" cy="14859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B7EE2EC-2BE4-3B43-900C-9E0DCD83507A}"/>
              </a:ext>
            </a:extLst>
          </p:cNvPr>
          <p:cNvSpPr/>
          <p:nvPr/>
        </p:nvSpPr>
        <p:spPr>
          <a:xfrm>
            <a:off x="2863546" y="285468"/>
            <a:ext cx="15817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2700">
              <a:spcBef>
                <a:spcPts val="100"/>
              </a:spcBef>
              <a:spcAft>
                <a:spcPts val="0"/>
              </a:spcAft>
            </a:pPr>
            <a:r>
              <a:rPr lang="en-CA" sz="4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CLC</a:t>
            </a:r>
            <a:r>
              <a:rPr lang="en-CA" sz="4000" spc="-25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12</a:t>
            </a:r>
            <a:endParaRPr lang="en-CA" sz="4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43D67F5-29E2-7244-974E-F5605E290608}"/>
              </a:ext>
            </a:extLst>
          </p:cNvPr>
          <p:cNvSpPr/>
          <p:nvPr/>
        </p:nvSpPr>
        <p:spPr>
          <a:xfrm>
            <a:off x="1394460" y="1690326"/>
            <a:ext cx="9612630" cy="4680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>
              <a:lnSpc>
                <a:spcPts val="1705"/>
              </a:lnSpc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Focus:</a:t>
            </a:r>
            <a:r>
              <a:rPr lang="en-US" b="1" spc="-4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researching</a:t>
            </a:r>
            <a:r>
              <a:rPr lang="en-US" spc="-4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financial</a:t>
            </a:r>
            <a:r>
              <a:rPr lang="en-US" spc="-4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awards</a:t>
            </a:r>
            <a:r>
              <a:rPr lang="en-US" spc="-4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and</a:t>
            </a:r>
            <a:r>
              <a:rPr lang="en-US" spc="-4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dealing</a:t>
            </a:r>
            <a:r>
              <a:rPr lang="en-US" spc="-4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with</a:t>
            </a:r>
            <a:r>
              <a:rPr lang="en-US" spc="-4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early</a:t>
            </a:r>
            <a:r>
              <a:rPr lang="en-US" spc="-4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admissions</a:t>
            </a:r>
            <a:r>
              <a:rPr lang="en-US" spc="-3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pc="-10" dirty="0">
                <a:latin typeface="Calibri" panose="020F0502020204030204" pitchFamily="34" charset="0"/>
                <a:ea typeface="Calibri" panose="020F0502020204030204" pitchFamily="34" charset="0"/>
              </a:rPr>
              <a:t>season.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6200">
              <a:spcBef>
                <a:spcPts val="1195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Whatever future path you are considering, there will be financial realities to deal with</a:t>
            </a:r>
            <a:r>
              <a:rPr lang="en-US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unless</a:t>
            </a:r>
            <a:r>
              <a:rPr lang="en-US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you’re</a:t>
            </a:r>
            <a:r>
              <a:rPr lang="en-US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already</a:t>
            </a:r>
            <a:r>
              <a:rPr lang="en-US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independently</a:t>
            </a:r>
            <a:r>
              <a:rPr lang="en-US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wealthy,</a:t>
            </a:r>
            <a:r>
              <a:rPr lang="en-US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which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case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congratulations.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5565" marR="105410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Session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5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gave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an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idea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some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tuition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costs for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three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possible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paths you may want to follow, but that’s only a part of the picture.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5565">
              <a:spcBef>
                <a:spcPts val="118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Many scholarship and bursary deadlines are coming up as your grad year progresses. There are often announcements in the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Newsbreaker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. Detailed information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on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many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these</a:t>
            </a:r>
            <a:r>
              <a:rPr lang="en-US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financial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awards</a:t>
            </a:r>
            <a:r>
              <a:rPr lang="en-US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is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available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library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filing </a:t>
            </a:r>
            <a:r>
              <a:rPr lang="en-US" spc="-10" dirty="0">
                <a:latin typeface="Calibri" panose="020F0502020204030204" pitchFamily="34" charset="0"/>
                <a:ea typeface="Calibri" panose="020F0502020204030204" pitchFamily="34" charset="0"/>
              </a:rPr>
              <a:t>cabinet.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930">
              <a:spcBef>
                <a:spcPts val="120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should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be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aware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that</a:t>
            </a:r>
            <a:r>
              <a:rPr lang="en-US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many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these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financial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awards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can</a:t>
            </a:r>
            <a:r>
              <a:rPr lang="en-US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also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be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explored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on the school website. Hopefully, you already know this.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930">
              <a:spcBef>
                <a:spcPts val="119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There are well over a hundred financial awards that are given to a very diverse range of students. Not all are based on academics. For some awards, it may just depend on what elementary school you attended, or the trade/occupation path you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intend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follow.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Be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aware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that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many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these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awards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have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gone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unclaimed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in the past, or they have had only one or two people apply for them.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352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969CC81-25BE-C046-AB05-0D9DCB7D7596}"/>
              </a:ext>
            </a:extLst>
          </p:cNvPr>
          <p:cNvSpPr/>
          <p:nvPr/>
        </p:nvSpPr>
        <p:spPr>
          <a:xfrm>
            <a:off x="811530" y="299234"/>
            <a:ext cx="11087100" cy="3465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930">
              <a:spcBef>
                <a:spcPts val="120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For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first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part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Session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6,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should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go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Graduation</a:t>
            </a:r>
            <a:r>
              <a:rPr lang="en-US" b="1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menu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for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FKSS website, and research financial awards that you could apply for.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930">
              <a:spcBef>
                <a:spcPts val="121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There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is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another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“financial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award”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choice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under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Graduation</a:t>
            </a:r>
            <a:r>
              <a:rPr lang="en-US" b="1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menu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for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U.V.I.C </a:t>
            </a:r>
            <a:r>
              <a:rPr lang="en-US" spc="-10" dirty="0">
                <a:latin typeface="Calibri" panose="020F0502020204030204" pitchFamily="34" charset="0"/>
                <a:ea typeface="Calibri" panose="020F0502020204030204" pitchFamily="34" charset="0"/>
              </a:rPr>
              <a:t>specifically.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930">
              <a:spcBef>
                <a:spcPts val="119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If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your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future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plans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seem</a:t>
            </a:r>
            <a:r>
              <a:rPr lang="en-US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clear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already,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it’s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worth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checking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out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websites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 institutions you want to attend. In many cases, they will have their own set of financial awards for specific programs.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930">
              <a:lnSpc>
                <a:spcPct val="100000"/>
              </a:lnSpc>
              <a:spcBef>
                <a:spcPts val="1115"/>
              </a:spcBef>
              <a:spcAft>
                <a:spcPts val="0"/>
              </a:spcAft>
            </a:pPr>
            <a:r>
              <a:rPr lang="en-US" dirty="0">
                <a:latin typeface="MS Mincho" panose="02020609040205080304" pitchFamily="49" charset="-128"/>
                <a:ea typeface="Calibri" panose="020F0502020204030204" pitchFamily="34" charset="0"/>
              </a:rPr>
              <a:t>❊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This is the time of year many institutions give you an opportunity for early admission.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If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you’ve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narrowed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your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choices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down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three,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or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fewer,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options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that you</a:t>
            </a:r>
            <a:r>
              <a:rPr lang="en-US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are</a:t>
            </a:r>
            <a:r>
              <a:rPr lang="en-US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serious</a:t>
            </a:r>
            <a:r>
              <a:rPr lang="en-US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about applying for,</a:t>
            </a:r>
            <a:r>
              <a:rPr lang="en-US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then you</a:t>
            </a:r>
            <a:r>
              <a:rPr lang="en-US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can</a:t>
            </a:r>
            <a:r>
              <a:rPr lang="en-US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also</a:t>
            </a:r>
            <a:r>
              <a:rPr lang="en-US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use</a:t>
            </a:r>
            <a:r>
              <a:rPr lang="en-US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this</a:t>
            </a:r>
            <a:r>
              <a:rPr lang="en-US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session</a:t>
            </a:r>
            <a:r>
              <a:rPr lang="en-US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en-US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look</a:t>
            </a:r>
            <a:r>
              <a:rPr lang="en-US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into the early admission process.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5565">
              <a:spcBef>
                <a:spcPts val="1165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Most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institutions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should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have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this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clearly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set-up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on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their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websites.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Setting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this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up can allow you to begin organizing campus housing etc.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11C0B23-55A9-AD46-8CC2-A5EF01709223}"/>
              </a:ext>
            </a:extLst>
          </p:cNvPr>
          <p:cNvSpPr/>
          <p:nvPr/>
        </p:nvSpPr>
        <p:spPr>
          <a:xfrm>
            <a:off x="811530" y="3988745"/>
            <a:ext cx="84696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>
              <a:spcBef>
                <a:spcPts val="44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Getting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early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admission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process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started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may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be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critically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important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for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some students. If this is not the case for you, it is best to explore the district scholarships/bursaries for now.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026" name="Picture 2" descr="Handywoman Jack Of All Trades | Great PowerPoint ClipArt for Presentations  - PresenterMedia.com">
            <a:extLst>
              <a:ext uri="{FF2B5EF4-FFF2-40B4-BE49-F238E27FC236}">
                <a16:creationId xmlns:a16="http://schemas.microsoft.com/office/drawing/2014/main" id="{C0BC4E52-DDD1-9247-95E9-208278176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1160" y="3867154"/>
            <a:ext cx="1952626" cy="260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llege Clipart Free - Free Clipart Images - ClipArt Best - ClipArt Best">
            <a:extLst>
              <a:ext uri="{FF2B5EF4-FFF2-40B4-BE49-F238E27FC236}">
                <a16:creationId xmlns:a16="http://schemas.microsoft.com/office/drawing/2014/main" id="{6C5EF63B-FA1D-9F4B-BBB6-68DB7610C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454" y="4880329"/>
            <a:ext cx="2341246" cy="1700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7647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564439D-58B1-AF48-BB5F-F5846F8301E2}"/>
              </a:ext>
            </a:extLst>
          </p:cNvPr>
          <p:cNvSpPr/>
          <p:nvPr/>
        </p:nvSpPr>
        <p:spPr>
          <a:xfrm>
            <a:off x="956310" y="148656"/>
            <a:ext cx="1098804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>
              <a:spcBef>
                <a:spcPts val="61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Here is an example of adding a link to your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Scholarship and Bursary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portfolio in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MyBlueprint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(ideally,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already</a:t>
            </a:r>
            <a:r>
              <a:rPr lang="en-US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created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this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portfolio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for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yourself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Session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1). This will allow you to quickly refer to it later when you start applying for it.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6200" marR="105410">
              <a:spcBef>
                <a:spcPts val="585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After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going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Graduation</a:t>
            </a:r>
            <a:r>
              <a:rPr lang="en-US" b="1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menu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at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FKSS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site,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look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over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list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of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possible awards. Unfortunately, the only way to truly find out if it’s a possibility for you is to select it and take some time to read over the details. Look at the application form as well.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6200">
              <a:spcBef>
                <a:spcPts val="605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Before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give-up,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try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think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about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it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this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way:</a:t>
            </a:r>
            <a:r>
              <a:rPr lang="en-US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Even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if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it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took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four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hours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to research, and apply, for three different awards and you got only one award for</a:t>
            </a:r>
            <a:r>
              <a:rPr lang="en-CA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$500</a:t>
            </a:r>
            <a:r>
              <a:rPr lang="en-US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that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would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be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~</a:t>
            </a:r>
            <a:r>
              <a:rPr lang="en-US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$125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per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hour</a:t>
            </a:r>
            <a:r>
              <a:rPr lang="en-US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for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your</a:t>
            </a:r>
            <a:r>
              <a:rPr lang="en-US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pc="-10" dirty="0">
                <a:latin typeface="Calibri" panose="020F0502020204030204" pitchFamily="34" charset="0"/>
                <a:ea typeface="Calibri" panose="020F0502020204030204" pitchFamily="34" charset="0"/>
              </a:rPr>
              <a:t>efforts.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3" name="image2.jpeg">
            <a:extLst>
              <a:ext uri="{FF2B5EF4-FFF2-40B4-BE49-F238E27FC236}">
                <a16:creationId xmlns:a16="http://schemas.microsoft.com/office/drawing/2014/main" id="{15A17C55-4124-5C4C-BCB3-FAFA50831AA6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39110" y="2767964"/>
            <a:ext cx="7236460" cy="3941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626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B272109-0579-064C-B1B7-FC6A60DE8FE3}"/>
              </a:ext>
            </a:extLst>
          </p:cNvPr>
          <p:cNvSpPr/>
          <p:nvPr/>
        </p:nvSpPr>
        <p:spPr>
          <a:xfrm>
            <a:off x="830580" y="202615"/>
            <a:ext cx="10930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Try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find</a:t>
            </a:r>
            <a:r>
              <a:rPr lang="en-US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at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least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three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possibilities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for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yourself.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As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find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each</a:t>
            </a:r>
            <a:r>
              <a:rPr lang="en-US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one,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copy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 URL as shown below.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pSp>
        <p:nvGrpSpPr>
          <p:cNvPr id="3" name="docshapegroup7">
            <a:extLst>
              <a:ext uri="{FF2B5EF4-FFF2-40B4-BE49-F238E27FC236}">
                <a16:creationId xmlns:a16="http://schemas.microsoft.com/office/drawing/2014/main" id="{76318A3E-24C9-5246-AFB4-A1731BB4944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372234" y="731520"/>
            <a:ext cx="9238841" cy="3691890"/>
            <a:chOff x="1977" y="274"/>
            <a:chExt cx="8108" cy="3240"/>
          </a:xfrm>
        </p:grpSpPr>
        <p:pic>
          <p:nvPicPr>
            <p:cNvPr id="4" name="docshape8">
              <a:extLst>
                <a:ext uri="{FF2B5EF4-FFF2-40B4-BE49-F238E27FC236}">
                  <a16:creationId xmlns:a16="http://schemas.microsoft.com/office/drawing/2014/main" id="{61773492-A803-8945-9BCC-C058899E396C}"/>
                </a:ext>
              </a:extLst>
            </p:cNvPr>
            <p:cNvPicPr>
              <a:picLocks noChangeAspect="1" noEditPoints="1" noChangeArrowheads="1" noChangeShapeType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7" y="274"/>
              <a:ext cx="8108" cy="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docshape9">
              <a:extLst>
                <a:ext uri="{FF2B5EF4-FFF2-40B4-BE49-F238E27FC236}">
                  <a16:creationId xmlns:a16="http://schemas.microsoft.com/office/drawing/2014/main" id="{9786437B-14B0-ED49-AA4E-D44123229C5A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2064" y="2482"/>
              <a:ext cx="6836" cy="183"/>
            </a:xfrm>
            <a:prstGeom prst="rect">
              <a:avLst/>
            </a:prstGeom>
            <a:solidFill>
              <a:srgbClr val="F6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6" name="docshape10">
              <a:extLst>
                <a:ext uri="{FF2B5EF4-FFF2-40B4-BE49-F238E27FC236}">
                  <a16:creationId xmlns:a16="http://schemas.microsoft.com/office/drawing/2014/main" id="{04B97BD5-ADA6-4A4D-9620-BE42CD9C99FB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4190" y="326"/>
              <a:ext cx="2880" cy="183"/>
            </a:xfrm>
            <a:custGeom>
              <a:avLst/>
              <a:gdLst>
                <a:gd name="T0" fmla="+- 0 7040 4190"/>
                <a:gd name="T1" fmla="*/ T0 w 2880"/>
                <a:gd name="T2" fmla="+- 0 327 327"/>
                <a:gd name="T3" fmla="*/ 327 h 183"/>
                <a:gd name="T4" fmla="+- 0 4221 4190"/>
                <a:gd name="T5" fmla="*/ T4 w 2880"/>
                <a:gd name="T6" fmla="+- 0 327 327"/>
                <a:gd name="T7" fmla="*/ 327 h 183"/>
                <a:gd name="T8" fmla="+- 0 4209 4190"/>
                <a:gd name="T9" fmla="*/ T8 w 2880"/>
                <a:gd name="T10" fmla="+- 0 329 327"/>
                <a:gd name="T11" fmla="*/ 329 h 183"/>
                <a:gd name="T12" fmla="+- 0 4199 4190"/>
                <a:gd name="T13" fmla="*/ T12 w 2880"/>
                <a:gd name="T14" fmla="+- 0 336 327"/>
                <a:gd name="T15" fmla="*/ 336 h 183"/>
                <a:gd name="T16" fmla="+- 0 4193 4190"/>
                <a:gd name="T17" fmla="*/ T16 w 2880"/>
                <a:gd name="T18" fmla="+- 0 346 327"/>
                <a:gd name="T19" fmla="*/ 346 h 183"/>
                <a:gd name="T20" fmla="+- 0 4190 4190"/>
                <a:gd name="T21" fmla="*/ T20 w 2880"/>
                <a:gd name="T22" fmla="+- 0 357 327"/>
                <a:gd name="T23" fmla="*/ 357 h 183"/>
                <a:gd name="T24" fmla="+- 0 4190 4190"/>
                <a:gd name="T25" fmla="*/ T24 w 2880"/>
                <a:gd name="T26" fmla="+- 0 479 327"/>
                <a:gd name="T27" fmla="*/ 479 h 183"/>
                <a:gd name="T28" fmla="+- 0 4193 4190"/>
                <a:gd name="T29" fmla="*/ T28 w 2880"/>
                <a:gd name="T30" fmla="+- 0 491 327"/>
                <a:gd name="T31" fmla="*/ 491 h 183"/>
                <a:gd name="T32" fmla="+- 0 4199 4190"/>
                <a:gd name="T33" fmla="*/ T32 w 2880"/>
                <a:gd name="T34" fmla="+- 0 500 327"/>
                <a:gd name="T35" fmla="*/ 500 h 183"/>
                <a:gd name="T36" fmla="+- 0 4209 4190"/>
                <a:gd name="T37" fmla="*/ T36 w 2880"/>
                <a:gd name="T38" fmla="+- 0 507 327"/>
                <a:gd name="T39" fmla="*/ 507 h 183"/>
                <a:gd name="T40" fmla="+- 0 4221 4190"/>
                <a:gd name="T41" fmla="*/ T40 w 2880"/>
                <a:gd name="T42" fmla="+- 0 509 327"/>
                <a:gd name="T43" fmla="*/ 509 h 183"/>
                <a:gd name="T44" fmla="+- 0 7040 4190"/>
                <a:gd name="T45" fmla="*/ T44 w 2880"/>
                <a:gd name="T46" fmla="+- 0 509 327"/>
                <a:gd name="T47" fmla="*/ 509 h 183"/>
                <a:gd name="T48" fmla="+- 0 7052 4190"/>
                <a:gd name="T49" fmla="*/ T48 w 2880"/>
                <a:gd name="T50" fmla="+- 0 507 327"/>
                <a:gd name="T51" fmla="*/ 507 h 183"/>
                <a:gd name="T52" fmla="+- 0 7061 4190"/>
                <a:gd name="T53" fmla="*/ T52 w 2880"/>
                <a:gd name="T54" fmla="+- 0 500 327"/>
                <a:gd name="T55" fmla="*/ 500 h 183"/>
                <a:gd name="T56" fmla="+- 0 7068 4190"/>
                <a:gd name="T57" fmla="*/ T56 w 2880"/>
                <a:gd name="T58" fmla="+- 0 491 327"/>
                <a:gd name="T59" fmla="*/ 491 h 183"/>
                <a:gd name="T60" fmla="+- 0 7070 4190"/>
                <a:gd name="T61" fmla="*/ T60 w 2880"/>
                <a:gd name="T62" fmla="+- 0 479 327"/>
                <a:gd name="T63" fmla="*/ 479 h 183"/>
                <a:gd name="T64" fmla="+- 0 7070 4190"/>
                <a:gd name="T65" fmla="*/ T64 w 2880"/>
                <a:gd name="T66" fmla="+- 0 357 327"/>
                <a:gd name="T67" fmla="*/ 357 h 183"/>
                <a:gd name="T68" fmla="+- 0 7068 4190"/>
                <a:gd name="T69" fmla="*/ T68 w 2880"/>
                <a:gd name="T70" fmla="+- 0 346 327"/>
                <a:gd name="T71" fmla="*/ 346 h 183"/>
                <a:gd name="T72" fmla="+- 0 7061 4190"/>
                <a:gd name="T73" fmla="*/ T72 w 2880"/>
                <a:gd name="T74" fmla="+- 0 336 327"/>
                <a:gd name="T75" fmla="*/ 336 h 183"/>
                <a:gd name="T76" fmla="+- 0 7052 4190"/>
                <a:gd name="T77" fmla="*/ T76 w 2880"/>
                <a:gd name="T78" fmla="+- 0 329 327"/>
                <a:gd name="T79" fmla="*/ 329 h 183"/>
                <a:gd name="T80" fmla="+- 0 7040 4190"/>
                <a:gd name="T81" fmla="*/ T80 w 2880"/>
                <a:gd name="T82" fmla="+- 0 327 327"/>
                <a:gd name="T83" fmla="*/ 327 h 18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</a:cxnLst>
              <a:rect l="0" t="0" r="r" b="b"/>
              <a:pathLst>
                <a:path w="2880" h="183">
                  <a:moveTo>
                    <a:pt x="2850" y="0"/>
                  </a:moveTo>
                  <a:lnTo>
                    <a:pt x="31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9"/>
                  </a:lnTo>
                  <a:lnTo>
                    <a:pt x="0" y="30"/>
                  </a:lnTo>
                  <a:lnTo>
                    <a:pt x="0" y="152"/>
                  </a:lnTo>
                  <a:lnTo>
                    <a:pt x="3" y="164"/>
                  </a:lnTo>
                  <a:lnTo>
                    <a:pt x="9" y="173"/>
                  </a:lnTo>
                  <a:lnTo>
                    <a:pt x="19" y="180"/>
                  </a:lnTo>
                  <a:lnTo>
                    <a:pt x="31" y="182"/>
                  </a:lnTo>
                  <a:lnTo>
                    <a:pt x="2850" y="182"/>
                  </a:lnTo>
                  <a:lnTo>
                    <a:pt x="2862" y="180"/>
                  </a:lnTo>
                  <a:lnTo>
                    <a:pt x="2871" y="173"/>
                  </a:lnTo>
                  <a:lnTo>
                    <a:pt x="2878" y="164"/>
                  </a:lnTo>
                  <a:lnTo>
                    <a:pt x="2880" y="152"/>
                  </a:lnTo>
                  <a:lnTo>
                    <a:pt x="2880" y="30"/>
                  </a:lnTo>
                  <a:lnTo>
                    <a:pt x="2878" y="19"/>
                  </a:lnTo>
                  <a:lnTo>
                    <a:pt x="2871" y="9"/>
                  </a:lnTo>
                  <a:lnTo>
                    <a:pt x="2862" y="2"/>
                  </a:lnTo>
                  <a:lnTo>
                    <a:pt x="2850" y="0"/>
                  </a:lnTo>
                  <a:close/>
                </a:path>
              </a:pathLst>
            </a:custGeom>
            <a:solidFill>
              <a:srgbClr val="4472C4">
                <a:alpha val="2314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7" name="docshape11">
              <a:extLst>
                <a:ext uri="{FF2B5EF4-FFF2-40B4-BE49-F238E27FC236}">
                  <a16:creationId xmlns:a16="http://schemas.microsoft.com/office/drawing/2014/main" id="{F520B97C-320F-B64D-AF61-A3C7E9BDB73E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4190" y="326"/>
              <a:ext cx="2880" cy="183"/>
            </a:xfrm>
            <a:custGeom>
              <a:avLst/>
              <a:gdLst>
                <a:gd name="T0" fmla="+- 0 4190 4190"/>
                <a:gd name="T1" fmla="*/ T0 w 2880"/>
                <a:gd name="T2" fmla="+- 0 357 327"/>
                <a:gd name="T3" fmla="*/ 357 h 183"/>
                <a:gd name="T4" fmla="+- 0 4193 4190"/>
                <a:gd name="T5" fmla="*/ T4 w 2880"/>
                <a:gd name="T6" fmla="+- 0 346 327"/>
                <a:gd name="T7" fmla="*/ 346 h 183"/>
                <a:gd name="T8" fmla="+- 0 4199 4190"/>
                <a:gd name="T9" fmla="*/ T8 w 2880"/>
                <a:gd name="T10" fmla="+- 0 336 327"/>
                <a:gd name="T11" fmla="*/ 336 h 183"/>
                <a:gd name="T12" fmla="+- 0 4209 4190"/>
                <a:gd name="T13" fmla="*/ T12 w 2880"/>
                <a:gd name="T14" fmla="+- 0 329 327"/>
                <a:gd name="T15" fmla="*/ 329 h 183"/>
                <a:gd name="T16" fmla="+- 0 4221 4190"/>
                <a:gd name="T17" fmla="*/ T16 w 2880"/>
                <a:gd name="T18" fmla="+- 0 327 327"/>
                <a:gd name="T19" fmla="*/ 327 h 183"/>
                <a:gd name="T20" fmla="+- 0 7040 4190"/>
                <a:gd name="T21" fmla="*/ T20 w 2880"/>
                <a:gd name="T22" fmla="+- 0 327 327"/>
                <a:gd name="T23" fmla="*/ 327 h 183"/>
                <a:gd name="T24" fmla="+- 0 7052 4190"/>
                <a:gd name="T25" fmla="*/ T24 w 2880"/>
                <a:gd name="T26" fmla="+- 0 329 327"/>
                <a:gd name="T27" fmla="*/ 329 h 183"/>
                <a:gd name="T28" fmla="+- 0 7061 4190"/>
                <a:gd name="T29" fmla="*/ T28 w 2880"/>
                <a:gd name="T30" fmla="+- 0 336 327"/>
                <a:gd name="T31" fmla="*/ 336 h 183"/>
                <a:gd name="T32" fmla="+- 0 7068 4190"/>
                <a:gd name="T33" fmla="*/ T32 w 2880"/>
                <a:gd name="T34" fmla="+- 0 346 327"/>
                <a:gd name="T35" fmla="*/ 346 h 183"/>
                <a:gd name="T36" fmla="+- 0 7070 4190"/>
                <a:gd name="T37" fmla="*/ T36 w 2880"/>
                <a:gd name="T38" fmla="+- 0 357 327"/>
                <a:gd name="T39" fmla="*/ 357 h 183"/>
                <a:gd name="T40" fmla="+- 0 7070 4190"/>
                <a:gd name="T41" fmla="*/ T40 w 2880"/>
                <a:gd name="T42" fmla="+- 0 479 327"/>
                <a:gd name="T43" fmla="*/ 479 h 183"/>
                <a:gd name="T44" fmla="+- 0 7068 4190"/>
                <a:gd name="T45" fmla="*/ T44 w 2880"/>
                <a:gd name="T46" fmla="+- 0 491 327"/>
                <a:gd name="T47" fmla="*/ 491 h 183"/>
                <a:gd name="T48" fmla="+- 0 7061 4190"/>
                <a:gd name="T49" fmla="*/ T48 w 2880"/>
                <a:gd name="T50" fmla="+- 0 500 327"/>
                <a:gd name="T51" fmla="*/ 500 h 183"/>
                <a:gd name="T52" fmla="+- 0 7052 4190"/>
                <a:gd name="T53" fmla="*/ T52 w 2880"/>
                <a:gd name="T54" fmla="+- 0 507 327"/>
                <a:gd name="T55" fmla="*/ 507 h 183"/>
                <a:gd name="T56" fmla="+- 0 7040 4190"/>
                <a:gd name="T57" fmla="*/ T56 w 2880"/>
                <a:gd name="T58" fmla="+- 0 509 327"/>
                <a:gd name="T59" fmla="*/ 509 h 183"/>
                <a:gd name="T60" fmla="+- 0 4221 4190"/>
                <a:gd name="T61" fmla="*/ T60 w 2880"/>
                <a:gd name="T62" fmla="+- 0 509 327"/>
                <a:gd name="T63" fmla="*/ 509 h 183"/>
                <a:gd name="T64" fmla="+- 0 4209 4190"/>
                <a:gd name="T65" fmla="*/ T64 w 2880"/>
                <a:gd name="T66" fmla="+- 0 507 327"/>
                <a:gd name="T67" fmla="*/ 507 h 183"/>
                <a:gd name="T68" fmla="+- 0 4199 4190"/>
                <a:gd name="T69" fmla="*/ T68 w 2880"/>
                <a:gd name="T70" fmla="+- 0 500 327"/>
                <a:gd name="T71" fmla="*/ 500 h 183"/>
                <a:gd name="T72" fmla="+- 0 4193 4190"/>
                <a:gd name="T73" fmla="*/ T72 w 2880"/>
                <a:gd name="T74" fmla="+- 0 491 327"/>
                <a:gd name="T75" fmla="*/ 491 h 183"/>
                <a:gd name="T76" fmla="+- 0 4190 4190"/>
                <a:gd name="T77" fmla="*/ T76 w 2880"/>
                <a:gd name="T78" fmla="+- 0 479 327"/>
                <a:gd name="T79" fmla="*/ 479 h 183"/>
                <a:gd name="T80" fmla="+- 0 4190 4190"/>
                <a:gd name="T81" fmla="*/ T80 w 2880"/>
                <a:gd name="T82" fmla="+- 0 357 327"/>
                <a:gd name="T83" fmla="*/ 357 h 18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</a:cxnLst>
              <a:rect l="0" t="0" r="r" b="b"/>
              <a:pathLst>
                <a:path w="2880" h="183">
                  <a:moveTo>
                    <a:pt x="0" y="30"/>
                  </a:moveTo>
                  <a:lnTo>
                    <a:pt x="3" y="19"/>
                  </a:lnTo>
                  <a:lnTo>
                    <a:pt x="9" y="9"/>
                  </a:lnTo>
                  <a:lnTo>
                    <a:pt x="19" y="2"/>
                  </a:lnTo>
                  <a:lnTo>
                    <a:pt x="31" y="0"/>
                  </a:lnTo>
                  <a:lnTo>
                    <a:pt x="2850" y="0"/>
                  </a:lnTo>
                  <a:lnTo>
                    <a:pt x="2862" y="2"/>
                  </a:lnTo>
                  <a:lnTo>
                    <a:pt x="2871" y="9"/>
                  </a:lnTo>
                  <a:lnTo>
                    <a:pt x="2878" y="19"/>
                  </a:lnTo>
                  <a:lnTo>
                    <a:pt x="2880" y="30"/>
                  </a:lnTo>
                  <a:lnTo>
                    <a:pt x="2880" y="152"/>
                  </a:lnTo>
                  <a:lnTo>
                    <a:pt x="2878" y="164"/>
                  </a:lnTo>
                  <a:lnTo>
                    <a:pt x="2871" y="173"/>
                  </a:lnTo>
                  <a:lnTo>
                    <a:pt x="2862" y="180"/>
                  </a:lnTo>
                  <a:lnTo>
                    <a:pt x="2850" y="182"/>
                  </a:lnTo>
                  <a:lnTo>
                    <a:pt x="31" y="182"/>
                  </a:lnTo>
                  <a:lnTo>
                    <a:pt x="19" y="180"/>
                  </a:lnTo>
                  <a:lnTo>
                    <a:pt x="9" y="173"/>
                  </a:lnTo>
                  <a:lnTo>
                    <a:pt x="3" y="164"/>
                  </a:lnTo>
                  <a:lnTo>
                    <a:pt x="0" y="152"/>
                  </a:lnTo>
                  <a:lnTo>
                    <a:pt x="0" y="30"/>
                  </a:lnTo>
                  <a:close/>
                </a:path>
              </a:pathLst>
            </a:custGeom>
            <a:noFill/>
            <a:ln w="12192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docshape12">
              <a:extLst>
                <a:ext uri="{FF2B5EF4-FFF2-40B4-BE49-F238E27FC236}">
                  <a16:creationId xmlns:a16="http://schemas.microsoft.com/office/drawing/2014/main" id="{01FB30AE-C423-2B4A-8976-D413493BDA73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2683" y="386"/>
              <a:ext cx="1627" cy="473"/>
            </a:xfrm>
            <a:custGeom>
              <a:avLst/>
              <a:gdLst>
                <a:gd name="T0" fmla="+- 0 4029 2683"/>
                <a:gd name="T1" fmla="*/ T0 w 1627"/>
                <a:gd name="T2" fmla="+- 0 386 386"/>
                <a:gd name="T3" fmla="*/ 386 h 473"/>
                <a:gd name="T4" fmla="+- 0 4048 2683"/>
                <a:gd name="T5" fmla="*/ T4 w 1627"/>
                <a:gd name="T6" fmla="+- 0 471 386"/>
                <a:gd name="T7" fmla="*/ 471 h 473"/>
                <a:gd name="T8" fmla="+- 0 2683 2683"/>
                <a:gd name="T9" fmla="*/ T8 w 1627"/>
                <a:gd name="T10" fmla="+- 0 774 386"/>
                <a:gd name="T11" fmla="*/ 774 h 473"/>
                <a:gd name="T12" fmla="+- 0 2702 2683"/>
                <a:gd name="T13" fmla="*/ T12 w 1627"/>
                <a:gd name="T14" fmla="+- 0 859 386"/>
                <a:gd name="T15" fmla="*/ 859 h 473"/>
                <a:gd name="T16" fmla="+- 0 4066 2683"/>
                <a:gd name="T17" fmla="*/ T16 w 1627"/>
                <a:gd name="T18" fmla="+- 0 555 386"/>
                <a:gd name="T19" fmla="*/ 555 h 473"/>
                <a:gd name="T20" fmla="+- 0 4085 2683"/>
                <a:gd name="T21" fmla="*/ T20 w 1627"/>
                <a:gd name="T22" fmla="+- 0 639 386"/>
                <a:gd name="T23" fmla="*/ 639 h 473"/>
                <a:gd name="T24" fmla="+- 0 4310 2683"/>
                <a:gd name="T25" fmla="*/ T24 w 1627"/>
                <a:gd name="T26" fmla="+- 0 457 386"/>
                <a:gd name="T27" fmla="*/ 457 h 473"/>
                <a:gd name="T28" fmla="+- 0 4029 2683"/>
                <a:gd name="T29" fmla="*/ T28 w 1627"/>
                <a:gd name="T30" fmla="+- 0 386 386"/>
                <a:gd name="T31" fmla="*/ 386 h 47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627" h="473">
                  <a:moveTo>
                    <a:pt x="1346" y="0"/>
                  </a:moveTo>
                  <a:lnTo>
                    <a:pt x="1365" y="85"/>
                  </a:lnTo>
                  <a:lnTo>
                    <a:pt x="0" y="388"/>
                  </a:lnTo>
                  <a:lnTo>
                    <a:pt x="19" y="473"/>
                  </a:lnTo>
                  <a:lnTo>
                    <a:pt x="1383" y="169"/>
                  </a:lnTo>
                  <a:lnTo>
                    <a:pt x="1402" y="253"/>
                  </a:lnTo>
                  <a:lnTo>
                    <a:pt x="1627" y="71"/>
                  </a:lnTo>
                  <a:lnTo>
                    <a:pt x="134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E18456A2-D4DA-E24F-92F7-3C7CFA08E9C2}"/>
              </a:ext>
            </a:extLst>
          </p:cNvPr>
          <p:cNvSpPr/>
          <p:nvPr/>
        </p:nvSpPr>
        <p:spPr>
          <a:xfrm>
            <a:off x="941070" y="4643534"/>
            <a:ext cx="112509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marR="105410">
              <a:spcBef>
                <a:spcPts val="44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can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add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this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link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your</a:t>
            </a:r>
            <a:r>
              <a:rPr lang="en-US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Scholarship</a:t>
            </a:r>
            <a:r>
              <a:rPr lang="en-US" b="1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and</a:t>
            </a:r>
            <a:r>
              <a:rPr lang="en-US" b="1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Bursary</a:t>
            </a:r>
            <a:r>
              <a:rPr lang="en-US" b="1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portfolio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variety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of ways. Here is just one example.</a:t>
            </a:r>
            <a:endParaRPr lang="en-CA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1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6200" marR="105410"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If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already</a:t>
            </a:r>
            <a:r>
              <a:rPr lang="en-US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have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browser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window,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or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tab,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with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your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MyBlueprint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account open, and you go to the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Portfolios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section, then select the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Scholarship and Bursary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portfolio … SEE NEXT PAGE</a:t>
            </a:r>
            <a:endParaRPr lang="en-CA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203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docshapegroup13">
            <a:extLst>
              <a:ext uri="{FF2B5EF4-FFF2-40B4-BE49-F238E27FC236}">
                <a16:creationId xmlns:a16="http://schemas.microsoft.com/office/drawing/2014/main" id="{B408F094-6FDF-9F4B-89F7-C44AF03DEC4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32509" y="143391"/>
            <a:ext cx="9724993" cy="3127375"/>
            <a:chOff x="1440" y="345"/>
            <a:chExt cx="9360" cy="3010"/>
          </a:xfrm>
        </p:grpSpPr>
        <p:pic>
          <p:nvPicPr>
            <p:cNvPr id="3" name="docshape14">
              <a:extLst>
                <a:ext uri="{FF2B5EF4-FFF2-40B4-BE49-F238E27FC236}">
                  <a16:creationId xmlns:a16="http://schemas.microsoft.com/office/drawing/2014/main" id="{83D918D7-6056-E249-B58E-60C837DBF1FF}"/>
                </a:ext>
              </a:extLst>
            </p:cNvPr>
            <p:cNvPicPr>
              <a:picLocks noChangeAspect="1" noEditPoint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345"/>
              <a:ext cx="9360" cy="3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docshape15">
              <a:extLst>
                <a:ext uri="{FF2B5EF4-FFF2-40B4-BE49-F238E27FC236}">
                  <a16:creationId xmlns:a16="http://schemas.microsoft.com/office/drawing/2014/main" id="{F30B2619-E62E-4F42-9136-BFBBEEBD5C05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7372" y="2751"/>
              <a:ext cx="1628" cy="476"/>
            </a:xfrm>
            <a:custGeom>
              <a:avLst/>
              <a:gdLst>
                <a:gd name="T0" fmla="+- 0 7392 7373"/>
                <a:gd name="T1" fmla="*/ T0 w 1628"/>
                <a:gd name="T2" fmla="+- 0 2751 2751"/>
                <a:gd name="T3" fmla="*/ 2751 h 476"/>
                <a:gd name="T4" fmla="+- 0 7373 7373"/>
                <a:gd name="T5" fmla="*/ T4 w 1628"/>
                <a:gd name="T6" fmla="+- 0 2836 2751"/>
                <a:gd name="T7" fmla="*/ 2836 h 476"/>
                <a:gd name="T8" fmla="+- 0 8738 7373"/>
                <a:gd name="T9" fmla="*/ T8 w 1628"/>
                <a:gd name="T10" fmla="+- 0 3143 2751"/>
                <a:gd name="T11" fmla="*/ 3143 h 476"/>
                <a:gd name="T12" fmla="+- 0 8719 7373"/>
                <a:gd name="T13" fmla="*/ T12 w 1628"/>
                <a:gd name="T14" fmla="+- 0 3227 2751"/>
                <a:gd name="T15" fmla="*/ 3227 h 476"/>
                <a:gd name="T16" fmla="+- 0 9001 7373"/>
                <a:gd name="T17" fmla="*/ T16 w 1628"/>
                <a:gd name="T18" fmla="+- 0 3158 2751"/>
                <a:gd name="T19" fmla="*/ 3158 h 476"/>
                <a:gd name="T20" fmla="+- 0 8776 7373"/>
                <a:gd name="T21" fmla="*/ T20 w 1628"/>
                <a:gd name="T22" fmla="+- 0 2974 2751"/>
                <a:gd name="T23" fmla="*/ 2974 h 476"/>
                <a:gd name="T24" fmla="+- 0 8757 7373"/>
                <a:gd name="T25" fmla="*/ T24 w 1628"/>
                <a:gd name="T26" fmla="+- 0 3059 2751"/>
                <a:gd name="T27" fmla="*/ 3059 h 476"/>
                <a:gd name="T28" fmla="+- 0 7392 7373"/>
                <a:gd name="T29" fmla="*/ T28 w 1628"/>
                <a:gd name="T30" fmla="+- 0 2751 2751"/>
                <a:gd name="T31" fmla="*/ 2751 h 47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628" h="476">
                  <a:moveTo>
                    <a:pt x="19" y="0"/>
                  </a:moveTo>
                  <a:lnTo>
                    <a:pt x="0" y="85"/>
                  </a:lnTo>
                  <a:lnTo>
                    <a:pt x="1365" y="392"/>
                  </a:lnTo>
                  <a:lnTo>
                    <a:pt x="1346" y="476"/>
                  </a:lnTo>
                  <a:lnTo>
                    <a:pt x="1628" y="407"/>
                  </a:lnTo>
                  <a:lnTo>
                    <a:pt x="1403" y="223"/>
                  </a:lnTo>
                  <a:lnTo>
                    <a:pt x="1384" y="308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9CDE54A5-4694-9747-AC21-2DC0BB998194}"/>
              </a:ext>
            </a:extLst>
          </p:cNvPr>
          <p:cNvSpPr/>
          <p:nvPr/>
        </p:nvSpPr>
        <p:spPr>
          <a:xfrm>
            <a:off x="3125445" y="3050024"/>
            <a:ext cx="22835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6200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then</a:t>
            </a:r>
            <a:r>
              <a:rPr lang="en-US" spc="-3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select</a:t>
            </a:r>
            <a:r>
              <a:rPr lang="en-US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Add</a:t>
            </a:r>
            <a:r>
              <a:rPr lang="en-US" b="1" spc="-2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b="1" spc="-20" dirty="0">
                <a:latin typeface="Calibri" panose="020F0502020204030204" pitchFamily="34" charset="0"/>
                <a:ea typeface="Calibri" panose="020F0502020204030204" pitchFamily="34" charset="0"/>
              </a:rPr>
              <a:t>Box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…</a:t>
            </a:r>
            <a:endParaRPr lang="en-CA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pSp>
        <p:nvGrpSpPr>
          <p:cNvPr id="6" name="docshapegroup16">
            <a:extLst>
              <a:ext uri="{FF2B5EF4-FFF2-40B4-BE49-F238E27FC236}">
                <a16:creationId xmlns:a16="http://schemas.microsoft.com/office/drawing/2014/main" id="{74ECA5D1-62E7-3342-90E7-DAD401CDC66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298961" y="3587235"/>
            <a:ext cx="8219988" cy="2985015"/>
            <a:chOff x="1440" y="347"/>
            <a:chExt cx="9360" cy="3399"/>
          </a:xfrm>
        </p:grpSpPr>
        <p:pic>
          <p:nvPicPr>
            <p:cNvPr id="7" name="docshape17">
              <a:extLst>
                <a:ext uri="{FF2B5EF4-FFF2-40B4-BE49-F238E27FC236}">
                  <a16:creationId xmlns:a16="http://schemas.microsoft.com/office/drawing/2014/main" id="{595C46F1-09E4-EB4C-AC69-AF82BA1BCAFC}"/>
                </a:ext>
              </a:extLst>
            </p:cNvPr>
            <p:cNvPicPr>
              <a:picLocks noChangeAspect="1" noEditPoint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347"/>
              <a:ext cx="9360" cy="3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docshape18">
              <a:extLst>
                <a:ext uri="{FF2B5EF4-FFF2-40B4-BE49-F238E27FC236}">
                  <a16:creationId xmlns:a16="http://schemas.microsoft.com/office/drawing/2014/main" id="{F9CE1987-FF4B-0742-83B1-E0C2078B71C7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7372" y="2979"/>
              <a:ext cx="1628" cy="476"/>
            </a:xfrm>
            <a:custGeom>
              <a:avLst/>
              <a:gdLst>
                <a:gd name="T0" fmla="+- 0 7392 7373"/>
                <a:gd name="T1" fmla="*/ T0 w 1628"/>
                <a:gd name="T2" fmla="+- 0 2979 2979"/>
                <a:gd name="T3" fmla="*/ 2979 h 476"/>
                <a:gd name="T4" fmla="+- 0 7373 7373"/>
                <a:gd name="T5" fmla="*/ T4 w 1628"/>
                <a:gd name="T6" fmla="+- 0 3063 2979"/>
                <a:gd name="T7" fmla="*/ 3063 h 476"/>
                <a:gd name="T8" fmla="+- 0 8738 7373"/>
                <a:gd name="T9" fmla="*/ T8 w 1628"/>
                <a:gd name="T10" fmla="+- 0 3371 2979"/>
                <a:gd name="T11" fmla="*/ 3371 h 476"/>
                <a:gd name="T12" fmla="+- 0 8719 7373"/>
                <a:gd name="T13" fmla="*/ T12 w 1628"/>
                <a:gd name="T14" fmla="+- 0 3455 2979"/>
                <a:gd name="T15" fmla="*/ 3455 h 476"/>
                <a:gd name="T16" fmla="+- 0 9001 7373"/>
                <a:gd name="T17" fmla="*/ T16 w 1628"/>
                <a:gd name="T18" fmla="+- 0 3385 2979"/>
                <a:gd name="T19" fmla="*/ 3385 h 476"/>
                <a:gd name="T20" fmla="+- 0 8776 7373"/>
                <a:gd name="T21" fmla="*/ T20 w 1628"/>
                <a:gd name="T22" fmla="+- 0 3202 2979"/>
                <a:gd name="T23" fmla="*/ 3202 h 476"/>
                <a:gd name="T24" fmla="+- 0 8757 7373"/>
                <a:gd name="T25" fmla="*/ T24 w 1628"/>
                <a:gd name="T26" fmla="+- 0 3286 2979"/>
                <a:gd name="T27" fmla="*/ 3286 h 476"/>
                <a:gd name="T28" fmla="+- 0 7392 7373"/>
                <a:gd name="T29" fmla="*/ T28 w 1628"/>
                <a:gd name="T30" fmla="+- 0 2979 2979"/>
                <a:gd name="T31" fmla="*/ 2979 h 476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1628" h="476">
                  <a:moveTo>
                    <a:pt x="19" y="0"/>
                  </a:moveTo>
                  <a:lnTo>
                    <a:pt x="0" y="84"/>
                  </a:lnTo>
                  <a:lnTo>
                    <a:pt x="1365" y="392"/>
                  </a:lnTo>
                  <a:lnTo>
                    <a:pt x="1346" y="476"/>
                  </a:lnTo>
                  <a:lnTo>
                    <a:pt x="1628" y="406"/>
                  </a:lnTo>
                  <a:lnTo>
                    <a:pt x="1403" y="223"/>
                  </a:lnTo>
                  <a:lnTo>
                    <a:pt x="1384" y="307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1BE3CB32-7CCC-3048-BEE1-CB07C06BE847}"/>
              </a:ext>
            </a:extLst>
          </p:cNvPr>
          <p:cNvSpPr/>
          <p:nvPr/>
        </p:nvSpPr>
        <p:spPr>
          <a:xfrm>
            <a:off x="9659614" y="6132027"/>
            <a:ext cx="1971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6200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Select</a:t>
            </a:r>
            <a:r>
              <a:rPr lang="en-US" spc="-3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Add</a:t>
            </a:r>
            <a:r>
              <a:rPr lang="en-US" b="1" spc="-3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b="1" spc="-10" dirty="0">
                <a:latin typeface="Calibri" panose="020F0502020204030204" pitchFamily="34" charset="0"/>
                <a:ea typeface="Calibri" panose="020F0502020204030204" pitchFamily="34" charset="0"/>
              </a:rPr>
              <a:t>Media</a:t>
            </a:r>
            <a:r>
              <a:rPr lang="en-US" spc="-10" dirty="0"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  <a:endParaRPr lang="en-CA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36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CD63B4A-68E7-9043-9430-739DB17576E5}"/>
              </a:ext>
            </a:extLst>
          </p:cNvPr>
          <p:cNvSpPr/>
          <p:nvPr/>
        </p:nvSpPr>
        <p:spPr>
          <a:xfrm>
            <a:off x="1077289" y="181094"/>
            <a:ext cx="1442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6200">
              <a:spcBef>
                <a:spcPts val="440"/>
              </a:spcBef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Choose</a:t>
            </a:r>
            <a:r>
              <a:rPr lang="en-US" spc="-4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b="1" spc="-10" dirty="0">
                <a:latin typeface="Calibri" panose="020F0502020204030204" pitchFamily="34" charset="0"/>
                <a:ea typeface="Calibri" panose="020F0502020204030204" pitchFamily="34" charset="0"/>
              </a:rPr>
              <a:t>Link</a:t>
            </a:r>
            <a:r>
              <a:rPr lang="en-US" spc="-10" dirty="0"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CA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pSp>
        <p:nvGrpSpPr>
          <p:cNvPr id="3" name="docshapegroup19">
            <a:extLst>
              <a:ext uri="{FF2B5EF4-FFF2-40B4-BE49-F238E27FC236}">
                <a16:creationId xmlns:a16="http://schemas.microsoft.com/office/drawing/2014/main" id="{40061D9F-2A0B-C34F-BD33-EEFDAF5C9A1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189354" y="681990"/>
            <a:ext cx="9112691" cy="3901440"/>
            <a:chOff x="1440" y="342"/>
            <a:chExt cx="9441" cy="4042"/>
          </a:xfrm>
        </p:grpSpPr>
        <p:pic>
          <p:nvPicPr>
            <p:cNvPr id="4" name="docshape20">
              <a:extLst>
                <a:ext uri="{FF2B5EF4-FFF2-40B4-BE49-F238E27FC236}">
                  <a16:creationId xmlns:a16="http://schemas.microsoft.com/office/drawing/2014/main" id="{0948A8BA-7CDD-404A-95D1-E4624020CD56}"/>
                </a:ext>
              </a:extLst>
            </p:cNvPr>
            <p:cNvPicPr>
              <a:picLocks noChangeAspect="1" noEditPoints="1" noChangeArrowheads="1" noChangeShapeType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1" y="386"/>
              <a:ext cx="9360" cy="3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docshape21">
              <a:extLst>
                <a:ext uri="{FF2B5EF4-FFF2-40B4-BE49-F238E27FC236}">
                  <a16:creationId xmlns:a16="http://schemas.microsoft.com/office/drawing/2014/main" id="{E3832C95-E881-5D42-BA4C-EF433712B44B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8151" y="906"/>
              <a:ext cx="574" cy="924"/>
            </a:xfrm>
            <a:custGeom>
              <a:avLst/>
              <a:gdLst>
                <a:gd name="T0" fmla="+- 0 8226 8152"/>
                <a:gd name="T1" fmla="*/ T0 w 574"/>
                <a:gd name="T2" fmla="+- 0 906 906"/>
                <a:gd name="T3" fmla="*/ 906 h 924"/>
                <a:gd name="T4" fmla="+- 0 8152 8152"/>
                <a:gd name="T5" fmla="*/ T4 w 574"/>
                <a:gd name="T6" fmla="+- 0 951 906"/>
                <a:gd name="T7" fmla="*/ 951 h 924"/>
                <a:gd name="T8" fmla="+- 0 8556 8152"/>
                <a:gd name="T9" fmla="*/ T8 w 574"/>
                <a:gd name="T10" fmla="+- 0 1629 906"/>
                <a:gd name="T11" fmla="*/ 1629 h 924"/>
                <a:gd name="T12" fmla="+- 0 8481 8152"/>
                <a:gd name="T13" fmla="*/ T12 w 574"/>
                <a:gd name="T14" fmla="+- 0 1673 906"/>
                <a:gd name="T15" fmla="*/ 1673 h 924"/>
                <a:gd name="T16" fmla="+- 0 8725 8152"/>
                <a:gd name="T17" fmla="*/ T16 w 574"/>
                <a:gd name="T18" fmla="+- 0 1830 906"/>
                <a:gd name="T19" fmla="*/ 1830 h 924"/>
                <a:gd name="T20" fmla="+- 0 8704 8152"/>
                <a:gd name="T21" fmla="*/ T20 w 574"/>
                <a:gd name="T22" fmla="+- 0 1541 906"/>
                <a:gd name="T23" fmla="*/ 1541 h 924"/>
                <a:gd name="T24" fmla="+- 0 8630 8152"/>
                <a:gd name="T25" fmla="*/ T24 w 574"/>
                <a:gd name="T26" fmla="+- 0 1585 906"/>
                <a:gd name="T27" fmla="*/ 1585 h 924"/>
                <a:gd name="T28" fmla="+- 0 8226 8152"/>
                <a:gd name="T29" fmla="*/ T28 w 574"/>
                <a:gd name="T30" fmla="+- 0 906 906"/>
                <a:gd name="T31" fmla="*/ 906 h 924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</a:cxnLst>
              <a:rect l="0" t="0" r="r" b="b"/>
              <a:pathLst>
                <a:path w="574" h="924">
                  <a:moveTo>
                    <a:pt x="74" y="0"/>
                  </a:moveTo>
                  <a:lnTo>
                    <a:pt x="0" y="45"/>
                  </a:lnTo>
                  <a:lnTo>
                    <a:pt x="404" y="723"/>
                  </a:lnTo>
                  <a:lnTo>
                    <a:pt x="329" y="767"/>
                  </a:lnTo>
                  <a:lnTo>
                    <a:pt x="573" y="924"/>
                  </a:lnTo>
                  <a:lnTo>
                    <a:pt x="552" y="635"/>
                  </a:lnTo>
                  <a:lnTo>
                    <a:pt x="478" y="679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pic>
          <p:nvPicPr>
            <p:cNvPr id="6" name="docshape22">
              <a:extLst>
                <a:ext uri="{FF2B5EF4-FFF2-40B4-BE49-F238E27FC236}">
                  <a16:creationId xmlns:a16="http://schemas.microsoft.com/office/drawing/2014/main" id="{9B889328-7FC0-AD44-A343-28E5452C0168}"/>
                </a:ext>
              </a:extLst>
            </p:cNvPr>
            <p:cNvPicPr>
              <a:picLocks noChangeAspect="1" noEditPoints="1" noChangeArrowheads="1" noChangeShapeType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342"/>
              <a:ext cx="9360" cy="40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docshape23">
              <a:extLst>
                <a:ext uri="{FF2B5EF4-FFF2-40B4-BE49-F238E27FC236}">
                  <a16:creationId xmlns:a16="http://schemas.microsoft.com/office/drawing/2014/main" id="{63EE8164-6E68-494B-B053-A20BC2EBBAD8}"/>
                </a:ext>
              </a:extLst>
            </p:cNvPr>
            <p:cNvSpPr>
              <a:spLocks noChangeAspect="1" noEditPoints="1" noChangeArrowheads="1" noChangeShapeType="1" noTextEdit="1"/>
            </p:cNvSpPr>
            <p:nvPr/>
          </p:nvSpPr>
          <p:spPr bwMode="auto">
            <a:xfrm>
              <a:off x="6980" y="1520"/>
              <a:ext cx="1299" cy="1653"/>
            </a:xfrm>
            <a:custGeom>
              <a:avLst/>
              <a:gdLst>
                <a:gd name="T0" fmla="+- 0 7554 6980"/>
                <a:gd name="T1" fmla="*/ T0 w 1299"/>
                <a:gd name="T2" fmla="+- 0 3174 1521"/>
                <a:gd name="T3" fmla="*/ 3174 h 1653"/>
                <a:gd name="T4" fmla="+- 0 7533 6980"/>
                <a:gd name="T5" fmla="*/ T4 w 1299"/>
                <a:gd name="T6" fmla="+- 0 2885 1521"/>
                <a:gd name="T7" fmla="*/ 2885 h 1653"/>
                <a:gd name="T8" fmla="+- 0 7459 6980"/>
                <a:gd name="T9" fmla="*/ T8 w 1299"/>
                <a:gd name="T10" fmla="+- 0 2929 1521"/>
                <a:gd name="T11" fmla="*/ 2929 h 1653"/>
                <a:gd name="T12" fmla="+- 0 7055 6980"/>
                <a:gd name="T13" fmla="*/ T12 w 1299"/>
                <a:gd name="T14" fmla="+- 0 2250 1521"/>
                <a:gd name="T15" fmla="*/ 2250 h 1653"/>
                <a:gd name="T16" fmla="+- 0 6980 6980"/>
                <a:gd name="T17" fmla="*/ T16 w 1299"/>
                <a:gd name="T18" fmla="+- 0 2295 1521"/>
                <a:gd name="T19" fmla="*/ 2295 h 1653"/>
                <a:gd name="T20" fmla="+- 0 7384 6980"/>
                <a:gd name="T21" fmla="*/ T20 w 1299"/>
                <a:gd name="T22" fmla="+- 0 2973 1521"/>
                <a:gd name="T23" fmla="*/ 2973 h 1653"/>
                <a:gd name="T24" fmla="+- 0 7310 6980"/>
                <a:gd name="T25" fmla="*/ T24 w 1299"/>
                <a:gd name="T26" fmla="+- 0 3017 1521"/>
                <a:gd name="T27" fmla="*/ 3017 h 1653"/>
                <a:gd name="T28" fmla="+- 0 7554 6980"/>
                <a:gd name="T29" fmla="*/ T28 w 1299"/>
                <a:gd name="T30" fmla="+- 0 3174 1521"/>
                <a:gd name="T31" fmla="*/ 3174 h 1653"/>
                <a:gd name="T32" fmla="+- 0 8279 6980"/>
                <a:gd name="T33" fmla="*/ T32 w 1299"/>
                <a:gd name="T34" fmla="+- 0 2444 1521"/>
                <a:gd name="T35" fmla="*/ 2444 h 1653"/>
                <a:gd name="T36" fmla="+- 0 8258 6980"/>
                <a:gd name="T37" fmla="*/ T36 w 1299"/>
                <a:gd name="T38" fmla="+- 0 2155 1521"/>
                <a:gd name="T39" fmla="*/ 2155 h 1653"/>
                <a:gd name="T40" fmla="+- 0 8183 6980"/>
                <a:gd name="T41" fmla="*/ T40 w 1299"/>
                <a:gd name="T42" fmla="+- 0 2199 1521"/>
                <a:gd name="T43" fmla="*/ 2199 h 1653"/>
                <a:gd name="T44" fmla="+- 0 7780 6980"/>
                <a:gd name="T45" fmla="*/ T44 w 1299"/>
                <a:gd name="T46" fmla="+- 0 1521 1521"/>
                <a:gd name="T47" fmla="*/ 1521 h 1653"/>
                <a:gd name="T48" fmla="+- 0 7705 6980"/>
                <a:gd name="T49" fmla="*/ T48 w 1299"/>
                <a:gd name="T50" fmla="+- 0 1565 1521"/>
                <a:gd name="T51" fmla="*/ 1565 h 1653"/>
                <a:gd name="T52" fmla="+- 0 8109 6980"/>
                <a:gd name="T53" fmla="*/ T52 w 1299"/>
                <a:gd name="T54" fmla="+- 0 2243 1521"/>
                <a:gd name="T55" fmla="*/ 2243 h 1653"/>
                <a:gd name="T56" fmla="+- 0 8035 6980"/>
                <a:gd name="T57" fmla="*/ T56 w 1299"/>
                <a:gd name="T58" fmla="+- 0 2288 1521"/>
                <a:gd name="T59" fmla="*/ 2288 h 1653"/>
                <a:gd name="T60" fmla="+- 0 8279 6980"/>
                <a:gd name="T61" fmla="*/ T60 w 1299"/>
                <a:gd name="T62" fmla="+- 0 2444 1521"/>
                <a:gd name="T63" fmla="*/ 2444 h 165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</a:cxnLst>
              <a:rect l="0" t="0" r="r" b="b"/>
              <a:pathLst>
                <a:path w="1299" h="1653">
                  <a:moveTo>
                    <a:pt x="574" y="1653"/>
                  </a:moveTo>
                  <a:lnTo>
                    <a:pt x="553" y="1364"/>
                  </a:lnTo>
                  <a:lnTo>
                    <a:pt x="479" y="1408"/>
                  </a:lnTo>
                  <a:lnTo>
                    <a:pt x="75" y="729"/>
                  </a:lnTo>
                  <a:lnTo>
                    <a:pt x="0" y="774"/>
                  </a:lnTo>
                  <a:lnTo>
                    <a:pt x="404" y="1452"/>
                  </a:lnTo>
                  <a:lnTo>
                    <a:pt x="330" y="1496"/>
                  </a:lnTo>
                  <a:lnTo>
                    <a:pt x="574" y="1653"/>
                  </a:lnTo>
                  <a:close/>
                  <a:moveTo>
                    <a:pt x="1299" y="923"/>
                  </a:moveTo>
                  <a:lnTo>
                    <a:pt x="1278" y="634"/>
                  </a:lnTo>
                  <a:lnTo>
                    <a:pt x="1203" y="678"/>
                  </a:lnTo>
                  <a:lnTo>
                    <a:pt x="800" y="0"/>
                  </a:lnTo>
                  <a:lnTo>
                    <a:pt x="725" y="44"/>
                  </a:lnTo>
                  <a:lnTo>
                    <a:pt x="1129" y="722"/>
                  </a:lnTo>
                  <a:lnTo>
                    <a:pt x="1055" y="767"/>
                  </a:lnTo>
                  <a:lnTo>
                    <a:pt x="1299" y="9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A177020D-2DAF-A94E-AC76-018AE522F315}"/>
              </a:ext>
            </a:extLst>
          </p:cNvPr>
          <p:cNvSpPr/>
          <p:nvPr/>
        </p:nvSpPr>
        <p:spPr>
          <a:xfrm>
            <a:off x="1257460" y="4975681"/>
            <a:ext cx="104057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Paste</a:t>
            </a:r>
            <a:r>
              <a:rPr lang="en-US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URL.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u="heavy" dirty="0">
                <a:latin typeface="Calibri" panose="020F0502020204030204" pitchFamily="34" charset="0"/>
                <a:ea typeface="Calibri" panose="020F0502020204030204" pitchFamily="34" charset="0"/>
              </a:rPr>
              <a:t>It</a:t>
            </a:r>
            <a:r>
              <a:rPr lang="en-US" u="heavy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u="heavy" dirty="0">
                <a:latin typeface="Calibri" panose="020F0502020204030204" pitchFamily="34" charset="0"/>
                <a:ea typeface="Calibri" panose="020F0502020204030204" pitchFamily="34" charset="0"/>
              </a:rPr>
              <a:t>wants</a:t>
            </a:r>
            <a:r>
              <a:rPr lang="en-US" u="heavy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u="heavy" dirty="0">
                <a:latin typeface="Calibri" panose="020F0502020204030204" pitchFamily="34" charset="0"/>
                <a:ea typeface="Calibri" panose="020F0502020204030204" pitchFamily="34" charset="0"/>
              </a:rPr>
              <a:t>you</a:t>
            </a:r>
            <a:r>
              <a:rPr lang="en-US" u="heavy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u="heavy" dirty="0"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en-US" u="heavy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u="heavy" dirty="0">
                <a:latin typeface="Calibri" panose="020F0502020204030204" pitchFamily="34" charset="0"/>
                <a:ea typeface="Calibri" panose="020F0502020204030204" pitchFamily="34" charset="0"/>
              </a:rPr>
              <a:t>give</a:t>
            </a:r>
            <a:r>
              <a:rPr lang="en-US" u="heavy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u="heavy" dirty="0">
                <a:latin typeface="Calibri" panose="020F0502020204030204" pitchFamily="34" charset="0"/>
                <a:ea typeface="Calibri" panose="020F0502020204030204" pitchFamily="34" charset="0"/>
              </a:rPr>
              <a:t>it</a:t>
            </a:r>
            <a:r>
              <a:rPr lang="en-US" u="heavy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u="heavy" dirty="0"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u="heavy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u="heavy" dirty="0">
                <a:latin typeface="Calibri" panose="020F0502020204030204" pitchFamily="34" charset="0"/>
                <a:ea typeface="Calibri" panose="020F0502020204030204" pitchFamily="34" charset="0"/>
              </a:rPr>
              <a:t>title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before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can</a:t>
            </a:r>
            <a:r>
              <a:rPr lang="en-US" spc="-1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</a:rPr>
              <a:t>save</a:t>
            </a:r>
            <a:r>
              <a:rPr lang="en-US" b="1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this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 portfolio for later consideration.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45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6200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Try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do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this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for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at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least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three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serious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possibilities.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Remember,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could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end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up making more than $ 125 per hour for your efforts.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553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47CEA91-256C-3C48-BFD1-F84E8F8E3960}"/>
              </a:ext>
            </a:extLst>
          </p:cNvPr>
          <p:cNvSpPr/>
          <p:nvPr/>
        </p:nvSpPr>
        <p:spPr>
          <a:xfrm>
            <a:off x="899160" y="535799"/>
            <a:ext cx="11090910" cy="2321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0" marR="105410"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When the next session comes along, we’ll try to get into some of the other financial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realities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that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may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face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near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future.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At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least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you’ll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be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little better aware of the financial awards that could help you a bit or a lot.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5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6200" marR="105410">
              <a:spcAft>
                <a:spcPts val="0"/>
              </a:spcAft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Remember to check out the prize draw section of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MyBlueprint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as well. As you have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been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completing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things,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are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also</a:t>
            </a:r>
            <a:r>
              <a:rPr lang="en-US" spc="-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accumulating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points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that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can</a:t>
            </a:r>
            <a:r>
              <a:rPr lang="en-US" spc="-2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put towards upcoming prize draws for: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ipads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, Amazon gift cards, and Cineplex for </a:t>
            </a:r>
            <a:r>
              <a:rPr lang="en-US" spc="-10" dirty="0">
                <a:latin typeface="Calibri" panose="020F0502020204030204" pitchFamily="34" charset="0"/>
                <a:ea typeface="Calibri" panose="020F0502020204030204" pitchFamily="34" charset="0"/>
              </a:rPr>
              <a:t>example.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Bef>
                <a:spcPts val="60"/>
              </a:spcBef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6200"/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Complete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reflections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section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on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the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last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page,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and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hand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it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to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your</a:t>
            </a:r>
            <a:r>
              <a:rPr lang="en-US" spc="-15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CLC 12 </a:t>
            </a:r>
            <a:r>
              <a:rPr lang="en-US" spc="-10" dirty="0">
                <a:latin typeface="Calibri" panose="020F0502020204030204" pitchFamily="34" charset="0"/>
                <a:ea typeface="Calibri" panose="020F0502020204030204" pitchFamily="34" charset="0"/>
              </a:rPr>
              <a:t>teacher.</a:t>
            </a:r>
            <a:endParaRPr lang="en-CA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3" name="Picture 2" descr="Pieces Of Paper/ Clipart PNG, Vector, PSD, and Clipart With Transparent  Background for Free Download | Pngtree">
            <a:extLst>
              <a:ext uri="{FF2B5EF4-FFF2-40B4-BE49-F238E27FC236}">
                <a16:creationId xmlns:a16="http://schemas.microsoft.com/office/drawing/2014/main" id="{8A5CFDF8-23AA-D546-9A9E-97311D3E40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8615" y="2594854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FEE99E1-38A3-1F42-9E6C-FB1D823781CF}"/>
              </a:ext>
            </a:extLst>
          </p:cNvPr>
          <p:cNvSpPr txBox="1"/>
          <p:nvPr/>
        </p:nvSpPr>
        <p:spPr>
          <a:xfrm rot="706111">
            <a:off x="5572000" y="3807363"/>
            <a:ext cx="21372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2060"/>
                </a:solidFill>
              </a:rPr>
              <a:t>To get the       e-copy of Session 6  Reflection see next page.</a:t>
            </a:r>
          </a:p>
        </p:txBody>
      </p:sp>
    </p:spTree>
    <p:extLst>
      <p:ext uri="{BB962C8B-B14F-4D97-AF65-F5344CB8AC3E}">
        <p14:creationId xmlns:p14="http://schemas.microsoft.com/office/powerpoint/2010/main" val="2428110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A00E7D6-9080-A345-96E6-9DC726209BDC}"/>
              </a:ext>
            </a:extLst>
          </p:cNvPr>
          <p:cNvSpPr/>
          <p:nvPr/>
        </p:nvSpPr>
        <p:spPr>
          <a:xfrm>
            <a:off x="8665810" y="1632793"/>
            <a:ext cx="2844737" cy="267765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Before typing in your details, g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 under File and click</a:t>
            </a:r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“Save 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s” to personalize your copy.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48E431F-6FFB-9C4A-9451-5B406896EF99}"/>
              </a:ext>
            </a:extLst>
          </p:cNvPr>
          <p:cNvSpPr/>
          <p:nvPr/>
        </p:nvSpPr>
        <p:spPr>
          <a:xfrm>
            <a:off x="1062896" y="240875"/>
            <a:ext cx="9408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/>
              <a:t>Navigate to your Home page…Click Class Activities to see the document “</a:t>
            </a:r>
            <a:r>
              <a:rPr lang="en-CA" b="1" dirty="0"/>
              <a:t>Session 6 Reflection</a:t>
            </a:r>
            <a:r>
              <a:rPr lang="en-CA" dirty="0"/>
              <a:t>” </a:t>
            </a:r>
            <a:endParaRPr lang="en-US" dirty="0"/>
          </a:p>
        </p:txBody>
      </p:sp>
      <p:pic>
        <p:nvPicPr>
          <p:cNvPr id="12" name="Picture 11" descr="Graphical user interface, application, website&#10;&#10;Description automatically generated">
            <a:extLst>
              <a:ext uri="{FF2B5EF4-FFF2-40B4-BE49-F238E27FC236}">
                <a16:creationId xmlns:a16="http://schemas.microsoft.com/office/drawing/2014/main" id="{0BE835E9-53A2-314E-8597-867BE2D4AE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224" y="838388"/>
            <a:ext cx="7780586" cy="4266466"/>
          </a:xfrm>
          <a:prstGeom prst="rect">
            <a:avLst/>
          </a:prstGeom>
        </p:spPr>
      </p:pic>
      <p:pic>
        <p:nvPicPr>
          <p:cNvPr id="17" name="Picture 4" descr="Blue Stripe with IMPORTANT NOTICE Caption Stock Vector - Illustration of  transparent, notice: 138411407">
            <a:extLst>
              <a:ext uri="{FF2B5EF4-FFF2-40B4-BE49-F238E27FC236}">
                <a16:creationId xmlns:a16="http://schemas.microsoft.com/office/drawing/2014/main" id="{75CC9C59-6798-2F42-9B43-ED1C396A6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9774" y="173529"/>
            <a:ext cx="4596809" cy="2373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Down Arrow 12">
            <a:extLst>
              <a:ext uri="{FF2B5EF4-FFF2-40B4-BE49-F238E27FC236}">
                <a16:creationId xmlns:a16="http://schemas.microsoft.com/office/drawing/2014/main" id="{C7B87BE0-99E4-6648-930D-F9D7249FA6A8}"/>
              </a:ext>
            </a:extLst>
          </p:cNvPr>
          <p:cNvSpPr/>
          <p:nvPr/>
        </p:nvSpPr>
        <p:spPr>
          <a:xfrm>
            <a:off x="4120308" y="610207"/>
            <a:ext cx="484743" cy="69753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B52520-F4B5-1A45-9F1C-DC85586546FE}"/>
              </a:ext>
            </a:extLst>
          </p:cNvPr>
          <p:cNvSpPr/>
          <p:nvPr/>
        </p:nvSpPr>
        <p:spPr>
          <a:xfrm>
            <a:off x="875376" y="5650280"/>
            <a:ext cx="104161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/>
              <a:t>Once you have completed </a:t>
            </a:r>
            <a:r>
              <a:rPr lang="en-CA"/>
              <a:t>the Reflection </a:t>
            </a:r>
            <a:r>
              <a:rPr lang="en-CA" dirty="0"/>
              <a:t>upload it to your Portfolio </a:t>
            </a:r>
            <a:r>
              <a:rPr lang="en-US" dirty="0"/>
              <a:t>“</a:t>
            </a:r>
            <a:r>
              <a:rPr lang="en-US" b="1" dirty="0"/>
              <a:t>Possible Scholarships and Bursaries</a:t>
            </a:r>
            <a:r>
              <a:rPr lang="en-US" dirty="0"/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val="63379087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6975</TotalTime>
  <Words>906</Words>
  <Application>Microsoft Macintosh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MS Mincho</vt:lpstr>
      <vt:lpstr>Calibri</vt:lpstr>
      <vt:lpstr>Franklin Gothic Book</vt:lpstr>
      <vt:lpstr>Crop</vt:lpstr>
      <vt:lpstr>Session #6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Capstone Project</dc:title>
  <dc:creator>Microsoft Office User</dc:creator>
  <cp:lastModifiedBy>Terry A. Abbott</cp:lastModifiedBy>
  <cp:revision>44</cp:revision>
  <dcterms:created xsi:type="dcterms:W3CDTF">2019-04-02T01:58:27Z</dcterms:created>
  <dcterms:modified xsi:type="dcterms:W3CDTF">2022-08-03T21:57:14Z</dcterms:modified>
</cp:coreProperties>
</file>