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Poppins"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96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f0eadbf6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f0eadbf6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f0eadbf62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f0eadbf62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e0b89cb6e_0_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7e0b89cb6e_0_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7e0b89cb6e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7e0b89cb6e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AI Overviews do not appear for every search, and may not appear at all, depending on the settings in your browser. Check out the Optional Activity: Using AI Overviews if you want to explore AI Overviews in more detail.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7e0b89cb6e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7e0b89cb6e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7e0b89cb6e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7e0b89cb6e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0eadbf62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f0eadbf62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da116a526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da116a526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7e0b89cb6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7e0b89cb6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7e0b89cb6e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7e0b89cb6e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5cbf1c21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5cbf1c21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f0eadbf6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f0eadbf6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5da116a52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5da116a52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da116a52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da116a52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da116a52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da116a52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5da116a52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5da116a52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5da116a52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5da116a52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da116a52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da116a52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5da116a526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5da116a526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f0eadbf62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f0eadbf62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f0eadbf62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f0eadbf62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f0eadbf62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f0eadbf62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7e0b89cb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7e0b89cb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7e0b89cb6e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7e0b89cb6e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7e0b89cb6e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7e0b89cb6e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7e0b89cb6e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7e0b89cb6e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3F3F3F"/>
              </a:buClr>
              <a:buSzPts val="3600"/>
              <a:buFont typeface="Arial"/>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628650" y="273845"/>
            <a:ext cx="7886700" cy="624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1"/>
          <p:cNvSpPr txBox="1">
            <a:spLocks noGrp="1"/>
          </p:cNvSpPr>
          <p:nvPr>
            <p:ph type="body" idx="1"/>
          </p:nvPr>
        </p:nvSpPr>
        <p:spPr>
          <a:xfrm rot="5400000">
            <a:off x="2916300" y="-966400"/>
            <a:ext cx="3311400"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6" name="Google Shape;76;p13"/>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10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77" name="Google Shape;7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type="tx">
  <p:cSld name="TITLE_AND_BODY">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1130825"/>
            <a:ext cx="8520600" cy="546000"/>
          </a:xfrm>
          <a:prstGeom prst="rect">
            <a:avLst/>
          </a:prstGeom>
        </p:spPr>
        <p:txBody>
          <a:bodyPr spcFirstLastPara="1" wrap="square" lIns="91425" tIns="45700" rIns="91425" bIns="45700" anchor="ctr"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4"/>
          <p:cNvSpPr txBox="1">
            <a:spLocks noGrp="1"/>
          </p:cNvSpPr>
          <p:nvPr>
            <p:ph type="body" idx="1"/>
          </p:nvPr>
        </p:nvSpPr>
        <p:spPr>
          <a:xfrm>
            <a:off x="311700" y="1805375"/>
            <a:ext cx="8520600" cy="2954400"/>
          </a:xfrm>
          <a:prstGeom prst="rect">
            <a:avLst/>
          </a:prstGeom>
        </p:spPr>
        <p:txBody>
          <a:bodyPr spcFirstLastPara="1" wrap="square" lIns="91425" tIns="45700" rIns="91425" bIns="45700" anchor="t" anchorCtr="0">
            <a:no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81" name="Google Shape;8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82"/>
        <p:cNvGrpSpPr/>
        <p:nvPr/>
      </p:nvGrpSpPr>
      <p:grpSpPr>
        <a:xfrm>
          <a:off x="0" y="0"/>
          <a:ext cx="0" cy="0"/>
          <a:chOff x="0" y="0"/>
          <a:chExt cx="0" cy="0"/>
        </a:xfrm>
      </p:grpSpPr>
      <p:sp>
        <p:nvSpPr>
          <p:cNvPr id="83" name="Google Shape;83;p15"/>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4" name="Google Shape;84;p15"/>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10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85" name="Google Shape;8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5">
  <p:cSld name="TITLE_5">
    <p:spTree>
      <p:nvGrpSpPr>
        <p:cNvPr id="1" name="Shape 86"/>
        <p:cNvGrpSpPr/>
        <p:nvPr/>
      </p:nvGrpSpPr>
      <p:grpSpPr>
        <a:xfrm>
          <a:off x="0" y="0"/>
          <a:ext cx="0" cy="0"/>
          <a:chOff x="0" y="0"/>
          <a:chExt cx="0" cy="0"/>
        </a:xfrm>
      </p:grpSpPr>
      <p:sp>
        <p:nvSpPr>
          <p:cNvPr id="87" name="Google Shape;87;p16"/>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 name="Google Shape;88;p16"/>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10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89" name="Google Shape;8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28650" y="280079"/>
            <a:ext cx="7886700" cy="605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628650" y="1099159"/>
            <a:ext cx="7886700" cy="3533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28650" y="273845"/>
            <a:ext cx="7886700" cy="624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6"/>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6"/>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628650" y="273845"/>
            <a:ext cx="7886700" cy="624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3F3F3F"/>
              </a:buClr>
              <a:buSzPts val="3200"/>
              <a:buChar char="•"/>
              <a:defRPr sz="3200"/>
            </a:lvl1pPr>
            <a:lvl2pPr marL="914400" lvl="1" indent="-406400" algn="l">
              <a:lnSpc>
                <a:spcPct val="90000"/>
              </a:lnSpc>
              <a:spcBef>
                <a:spcPts val="500"/>
              </a:spcBef>
              <a:spcAft>
                <a:spcPts val="0"/>
              </a:spcAft>
              <a:buClr>
                <a:srgbClr val="3F3F3F"/>
              </a:buClr>
              <a:buSzPts val="2800"/>
              <a:buChar char="•"/>
              <a:defRPr sz="2800"/>
            </a:lvl2pPr>
            <a:lvl3pPr marL="1371600" lvl="2" indent="-381000" algn="l">
              <a:lnSpc>
                <a:spcPct val="90000"/>
              </a:lnSpc>
              <a:spcBef>
                <a:spcPts val="500"/>
              </a:spcBef>
              <a:spcAft>
                <a:spcPts val="0"/>
              </a:spcAft>
              <a:buClr>
                <a:srgbClr val="3F3F3F"/>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9"/>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0"/>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F3F3F"/>
              </a:buClr>
              <a:buSzPts val="3200"/>
              <a:buFont typeface="Arial"/>
              <a:buNone/>
              <a:defRPr sz="3200" b="0" i="0" u="none" strike="noStrike" cap="none">
                <a:solidFill>
                  <a:srgbClr val="3F3F3F"/>
                </a:solidFill>
                <a:latin typeface="Arial"/>
                <a:ea typeface="Arial"/>
                <a:cs typeface="Arial"/>
                <a:sym typeface="Arial"/>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Arial"/>
                <a:ea typeface="Arial"/>
                <a:cs typeface="Arial"/>
                <a:sym typeface="Arial"/>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8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7;p1"/>
          <p:cNvSpPr txBox="1">
            <a:spLocks noGrp="1"/>
          </p:cNvSpPr>
          <p:nvPr>
            <p:ph type="title"/>
          </p:nvPr>
        </p:nvSpPr>
        <p:spPr>
          <a:xfrm>
            <a:off x="628650" y="273845"/>
            <a:ext cx="7886700" cy="62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28650" y="1321250"/>
            <a:ext cx="7886700" cy="3311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 name="Google Shape;9;p1"/>
          <p:cNvPicPr preferRelativeResize="0"/>
          <p:nvPr/>
        </p:nvPicPr>
        <p:blipFill rotWithShape="1">
          <a:blip r:embed="rId17">
            <a:alphaModFix/>
          </a:blip>
          <a:srcRect/>
          <a:stretch/>
        </p:blipFill>
        <p:spPr>
          <a:xfrm>
            <a:off x="131885" y="4300088"/>
            <a:ext cx="1328737" cy="66526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3KtWfp0Uop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86YTKhQDIn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7"/>
          <p:cNvPicPr preferRelativeResize="0"/>
          <p:nvPr/>
        </p:nvPicPr>
        <p:blipFill>
          <a:blip r:embed="rId3">
            <a:alphaModFix/>
          </a:blip>
          <a:stretch>
            <a:fillRect/>
          </a:stretch>
        </p:blipFill>
        <p:spPr>
          <a:xfrm>
            <a:off x="5919950" y="2638075"/>
            <a:ext cx="3032486" cy="2347925"/>
          </a:xfrm>
          <a:prstGeom prst="rect">
            <a:avLst/>
          </a:prstGeom>
          <a:noFill/>
          <a:ln>
            <a:noFill/>
          </a:ln>
        </p:spPr>
      </p:pic>
      <p:sp>
        <p:nvSpPr>
          <p:cNvPr id="95" name="Google Shape;95;p17"/>
          <p:cNvSpPr txBox="1">
            <a:spLocks noGrp="1"/>
          </p:cNvSpPr>
          <p:nvPr>
            <p:ph type="subTitle" idx="1"/>
          </p:nvPr>
        </p:nvSpPr>
        <p:spPr>
          <a:xfrm>
            <a:off x="311700" y="1562875"/>
            <a:ext cx="8520600" cy="9279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 sz="3000" b="1">
                <a:latin typeface="Poppins"/>
                <a:ea typeface="Poppins"/>
                <a:cs typeface="Poppins"/>
                <a:sym typeface="Poppins"/>
              </a:rPr>
              <a:t>Finding Information Online</a:t>
            </a:r>
            <a:endParaRPr sz="3000" b="1">
              <a:latin typeface="Poppins"/>
              <a:ea typeface="Poppins"/>
              <a:cs typeface="Poppins"/>
              <a:sym typeface="Poppins"/>
            </a:endParaRPr>
          </a:p>
          <a:p>
            <a:pPr marL="0" lvl="0" indent="0" algn="ctr" rtl="0">
              <a:spcBef>
                <a:spcPts val="1000"/>
              </a:spcBef>
              <a:spcAft>
                <a:spcPts val="0"/>
              </a:spcAft>
              <a:buClr>
                <a:schemeClr val="dk1"/>
              </a:buClr>
              <a:buSzPts val="1100"/>
              <a:buFont typeface="Arial"/>
              <a:buNone/>
            </a:pPr>
            <a:endParaRPr sz="3000" b="1">
              <a:latin typeface="Poppins"/>
              <a:ea typeface="Poppins"/>
              <a:cs typeface="Poppins"/>
              <a:sym typeface="Poppins"/>
            </a:endParaRPr>
          </a:p>
          <a:p>
            <a:pPr marL="0" lvl="0" indent="0" algn="ctr" rtl="0">
              <a:spcBef>
                <a:spcPts val="1000"/>
              </a:spcBef>
              <a:spcAft>
                <a:spcPts val="0"/>
              </a:spcAft>
              <a:buNone/>
            </a:pPr>
            <a:endParaRPr sz="3000" b="1">
              <a:latin typeface="Poppins"/>
              <a:ea typeface="Poppins"/>
              <a:cs typeface="Poppins"/>
              <a:sym typeface="Poppins"/>
            </a:endParaRPr>
          </a:p>
          <a:p>
            <a:pPr marL="0" lvl="0" indent="0" algn="ctr" rtl="0">
              <a:spcBef>
                <a:spcPts val="1000"/>
              </a:spcBef>
              <a:spcAft>
                <a:spcPts val="0"/>
              </a:spcAft>
              <a:buNone/>
            </a:pPr>
            <a:endParaRPr sz="3000" b="1">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p:nvPr/>
        </p:nvSpPr>
        <p:spPr>
          <a:xfrm>
            <a:off x="93900" y="4197150"/>
            <a:ext cx="1459200" cy="830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txBox="1"/>
          <p:nvPr/>
        </p:nvSpPr>
        <p:spPr>
          <a:xfrm>
            <a:off x="1088443" y="178121"/>
            <a:ext cx="66912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1">
                <a:solidFill>
                  <a:srgbClr val="FFFFFF"/>
                </a:solidFill>
                <a:latin typeface="Poppins"/>
                <a:ea typeface="Poppins"/>
                <a:cs typeface="Poppins"/>
                <a:sym typeface="Poppins"/>
              </a:rPr>
              <a:t>Not all SERPs look the same</a:t>
            </a:r>
            <a:endParaRPr sz="3600">
              <a:latin typeface="Poppins"/>
              <a:ea typeface="Poppins"/>
              <a:cs typeface="Poppins"/>
              <a:sym typeface="Poppins"/>
            </a:endParaRPr>
          </a:p>
        </p:txBody>
      </p:sp>
      <p:sp>
        <p:nvSpPr>
          <p:cNvPr id="183" name="Google Shape;183;p26"/>
          <p:cNvSpPr txBox="1">
            <a:spLocks noGrp="1"/>
          </p:cNvSpPr>
          <p:nvPr>
            <p:ph type="body" idx="1"/>
          </p:nvPr>
        </p:nvSpPr>
        <p:spPr>
          <a:xfrm>
            <a:off x="400800" y="1269449"/>
            <a:ext cx="4137600" cy="316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2200">
                <a:latin typeface="Poppins"/>
                <a:ea typeface="Poppins"/>
                <a:cs typeface="Poppins"/>
                <a:sym typeface="Poppins"/>
              </a:rPr>
              <a:t>Your search results can have different parts, depending on what you searched for</a:t>
            </a:r>
            <a:endParaRPr sz="2200">
              <a:latin typeface="Poppins"/>
              <a:ea typeface="Poppins"/>
              <a:cs typeface="Poppins"/>
              <a:sym typeface="Poppins"/>
            </a:endParaRPr>
          </a:p>
          <a:p>
            <a:pPr marL="0" lvl="0" indent="0" algn="l" rtl="0">
              <a:spcBef>
                <a:spcPts val="0"/>
              </a:spcBef>
              <a:spcAft>
                <a:spcPts val="0"/>
              </a:spcAft>
              <a:buNone/>
            </a:pPr>
            <a:endParaRPr sz="2200">
              <a:latin typeface="Poppins"/>
              <a:ea typeface="Poppins"/>
              <a:cs typeface="Poppins"/>
              <a:sym typeface="Poppins"/>
            </a:endParaRPr>
          </a:p>
          <a:p>
            <a:pPr marL="0" lvl="0" indent="0" algn="l" rtl="0">
              <a:spcBef>
                <a:spcPts val="0"/>
              </a:spcBef>
              <a:spcAft>
                <a:spcPts val="0"/>
              </a:spcAft>
              <a:buNone/>
            </a:pPr>
            <a:r>
              <a:rPr lang="en" sz="2200">
                <a:latin typeface="Poppins"/>
                <a:ea typeface="Poppins"/>
                <a:cs typeface="Poppins"/>
                <a:sym typeface="Poppins"/>
              </a:rPr>
              <a:t>Let’s search for “when was pizza invented” to see what shows up</a:t>
            </a:r>
            <a:endParaRPr sz="2200">
              <a:latin typeface="Poppins"/>
              <a:ea typeface="Poppins"/>
              <a:cs typeface="Poppins"/>
              <a:sym typeface="Poppins"/>
            </a:endParaRPr>
          </a:p>
        </p:txBody>
      </p:sp>
      <p:pic>
        <p:nvPicPr>
          <p:cNvPr id="184" name="Google Shape;184;p26"/>
          <p:cNvPicPr preferRelativeResize="0"/>
          <p:nvPr/>
        </p:nvPicPr>
        <p:blipFill>
          <a:blip r:embed="rId3">
            <a:alphaModFix/>
          </a:blip>
          <a:stretch>
            <a:fillRect/>
          </a:stretch>
        </p:blipFill>
        <p:spPr>
          <a:xfrm>
            <a:off x="4690800" y="947621"/>
            <a:ext cx="3891079" cy="38910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27"/>
          <p:cNvGrpSpPr/>
          <p:nvPr/>
        </p:nvGrpSpPr>
        <p:grpSpPr>
          <a:xfrm>
            <a:off x="2712300" y="977864"/>
            <a:ext cx="6286200" cy="3800528"/>
            <a:chOff x="2747825" y="866575"/>
            <a:chExt cx="6286200" cy="3948600"/>
          </a:xfrm>
        </p:grpSpPr>
        <p:sp>
          <p:nvSpPr>
            <p:cNvPr id="190" name="Google Shape;190;p27"/>
            <p:cNvSpPr/>
            <p:nvPr/>
          </p:nvSpPr>
          <p:spPr>
            <a:xfrm>
              <a:off x="2747825" y="866575"/>
              <a:ext cx="6286200" cy="39486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27"/>
            <p:cNvSpPr/>
            <p:nvPr/>
          </p:nvSpPr>
          <p:spPr>
            <a:xfrm>
              <a:off x="3837250" y="1788424"/>
              <a:ext cx="338100" cy="295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27"/>
          <p:cNvSpPr/>
          <p:nvPr/>
        </p:nvSpPr>
        <p:spPr>
          <a:xfrm>
            <a:off x="93900" y="4197150"/>
            <a:ext cx="1459200" cy="830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txBox="1">
            <a:spLocks noGrp="1"/>
          </p:cNvSpPr>
          <p:nvPr>
            <p:ph type="body" idx="1"/>
          </p:nvPr>
        </p:nvSpPr>
        <p:spPr>
          <a:xfrm>
            <a:off x="218200" y="1128750"/>
            <a:ext cx="2250300" cy="5553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1000"/>
              </a:spcBef>
              <a:spcAft>
                <a:spcPts val="0"/>
              </a:spcAft>
              <a:buNone/>
            </a:pPr>
            <a:r>
              <a:rPr lang="en" sz="2000" b="1">
                <a:latin typeface="Poppins"/>
                <a:ea typeface="Poppins"/>
                <a:cs typeface="Poppins"/>
                <a:sym typeface="Poppins"/>
              </a:rPr>
              <a:t>Snippet</a:t>
            </a:r>
            <a:endParaRPr sz="2000" b="1">
              <a:latin typeface="Poppins"/>
              <a:ea typeface="Poppins"/>
              <a:cs typeface="Poppins"/>
              <a:sym typeface="Poppins"/>
            </a:endParaRPr>
          </a:p>
        </p:txBody>
      </p:sp>
      <p:sp>
        <p:nvSpPr>
          <p:cNvPr id="194" name="Google Shape;194;p27"/>
          <p:cNvSpPr txBox="1">
            <a:spLocks noGrp="1"/>
          </p:cNvSpPr>
          <p:nvPr>
            <p:ph type="body" idx="1"/>
          </p:nvPr>
        </p:nvSpPr>
        <p:spPr>
          <a:xfrm>
            <a:off x="218200" y="1901575"/>
            <a:ext cx="2648400" cy="1754700"/>
          </a:xfrm>
          <a:prstGeom prst="rect">
            <a:avLst/>
          </a:prstGeom>
        </p:spPr>
        <p:txBody>
          <a:bodyPr spcFirstLastPara="1" wrap="square" lIns="91425" tIns="45700" rIns="91425" bIns="45700" anchor="t" anchorCtr="0">
            <a:spAutoFit/>
          </a:bodyPr>
          <a:lstStyle/>
          <a:p>
            <a:pPr marL="0" lvl="0" indent="0" algn="l" rtl="0">
              <a:spcBef>
                <a:spcPts val="1000"/>
              </a:spcBef>
              <a:spcAft>
                <a:spcPts val="0"/>
              </a:spcAft>
              <a:buNone/>
            </a:pPr>
            <a:r>
              <a:rPr lang="en" sz="2000">
                <a:latin typeface="Poppins"/>
                <a:ea typeface="Poppins"/>
                <a:cs typeface="Poppins"/>
                <a:sym typeface="Poppins"/>
              </a:rPr>
              <a:t>Short amount of text that gives a summary of a subject or a quick answer to a question</a:t>
            </a:r>
            <a:endParaRPr sz="2000">
              <a:latin typeface="Poppins"/>
              <a:ea typeface="Poppins"/>
              <a:cs typeface="Poppins"/>
              <a:sym typeface="Poppins"/>
            </a:endParaRPr>
          </a:p>
        </p:txBody>
      </p:sp>
      <p:pic>
        <p:nvPicPr>
          <p:cNvPr id="195" name="Google Shape;195;p27"/>
          <p:cNvPicPr preferRelativeResize="0"/>
          <p:nvPr/>
        </p:nvPicPr>
        <p:blipFill rotWithShape="1">
          <a:blip r:embed="rId3">
            <a:alphaModFix/>
          </a:blip>
          <a:srcRect l="706" t="26237" r="1187"/>
          <a:stretch/>
        </p:blipFill>
        <p:spPr>
          <a:xfrm>
            <a:off x="2786675" y="1684050"/>
            <a:ext cx="6138999" cy="3094124"/>
          </a:xfrm>
          <a:prstGeom prst="rect">
            <a:avLst/>
          </a:prstGeom>
          <a:noFill/>
          <a:ln>
            <a:noFill/>
          </a:ln>
        </p:spPr>
      </p:pic>
      <p:sp>
        <p:nvSpPr>
          <p:cNvPr id="196" name="Google Shape;196;p27"/>
          <p:cNvSpPr/>
          <p:nvPr/>
        </p:nvSpPr>
        <p:spPr>
          <a:xfrm>
            <a:off x="3353500" y="1709625"/>
            <a:ext cx="5092500" cy="1059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7" name="Google Shape;197;p27"/>
          <p:cNvCxnSpPr>
            <a:endCxn id="196" idx="1"/>
          </p:cNvCxnSpPr>
          <p:nvPr/>
        </p:nvCxnSpPr>
        <p:spPr>
          <a:xfrm rot="10800000" flipH="1">
            <a:off x="2468500" y="2239425"/>
            <a:ext cx="885000" cy="332400"/>
          </a:xfrm>
          <a:prstGeom prst="straightConnector1">
            <a:avLst/>
          </a:prstGeom>
          <a:noFill/>
          <a:ln w="19050" cap="flat" cmpd="sng">
            <a:solidFill>
              <a:srgbClr val="FF0000"/>
            </a:solidFill>
            <a:prstDash val="solid"/>
            <a:round/>
            <a:headEnd type="none" w="med" len="med"/>
            <a:tailEnd type="triangle" w="med" len="med"/>
          </a:ln>
        </p:spPr>
      </p:cxnSp>
      <p:pic>
        <p:nvPicPr>
          <p:cNvPr id="198" name="Google Shape;198;p27"/>
          <p:cNvPicPr preferRelativeResize="0"/>
          <p:nvPr/>
        </p:nvPicPr>
        <p:blipFill>
          <a:blip r:embed="rId4">
            <a:alphaModFix/>
          </a:blip>
          <a:stretch>
            <a:fillRect/>
          </a:stretch>
        </p:blipFill>
        <p:spPr>
          <a:xfrm>
            <a:off x="2742350" y="1020050"/>
            <a:ext cx="6183326" cy="623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3" name="Google Shape;203;p28"/>
          <p:cNvGrpSpPr/>
          <p:nvPr/>
        </p:nvGrpSpPr>
        <p:grpSpPr>
          <a:xfrm>
            <a:off x="3185143" y="368503"/>
            <a:ext cx="5723585" cy="4553526"/>
            <a:chOff x="2747825" y="866575"/>
            <a:chExt cx="6286200" cy="3948600"/>
          </a:xfrm>
        </p:grpSpPr>
        <p:sp>
          <p:nvSpPr>
            <p:cNvPr id="204" name="Google Shape;204;p28"/>
            <p:cNvSpPr/>
            <p:nvPr/>
          </p:nvSpPr>
          <p:spPr>
            <a:xfrm>
              <a:off x="2747825" y="866575"/>
              <a:ext cx="6286200" cy="39486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5" name="Google Shape;205;p28"/>
            <p:cNvSpPr/>
            <p:nvPr/>
          </p:nvSpPr>
          <p:spPr>
            <a:xfrm>
              <a:off x="3837250" y="1788424"/>
              <a:ext cx="338100" cy="295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28"/>
          <p:cNvSpPr/>
          <p:nvPr/>
        </p:nvSpPr>
        <p:spPr>
          <a:xfrm>
            <a:off x="93900" y="4197150"/>
            <a:ext cx="1459200" cy="830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txBox="1">
            <a:spLocks noGrp="1"/>
          </p:cNvSpPr>
          <p:nvPr>
            <p:ph type="body" idx="1"/>
          </p:nvPr>
        </p:nvSpPr>
        <p:spPr>
          <a:xfrm>
            <a:off x="218200" y="1128750"/>
            <a:ext cx="2250300" cy="5553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1000"/>
              </a:spcBef>
              <a:spcAft>
                <a:spcPts val="0"/>
              </a:spcAft>
              <a:buNone/>
            </a:pPr>
            <a:r>
              <a:rPr lang="en" sz="2000" b="1">
                <a:latin typeface="Poppins"/>
                <a:ea typeface="Poppins"/>
                <a:cs typeface="Poppins"/>
                <a:sym typeface="Poppins"/>
              </a:rPr>
              <a:t>AI Overview</a:t>
            </a:r>
            <a:endParaRPr sz="2000" b="1">
              <a:latin typeface="Poppins"/>
              <a:ea typeface="Poppins"/>
              <a:cs typeface="Poppins"/>
              <a:sym typeface="Poppins"/>
            </a:endParaRPr>
          </a:p>
        </p:txBody>
      </p:sp>
      <p:sp>
        <p:nvSpPr>
          <p:cNvPr id="208" name="Google Shape;208;p28"/>
          <p:cNvSpPr/>
          <p:nvPr/>
        </p:nvSpPr>
        <p:spPr>
          <a:xfrm>
            <a:off x="3353500" y="1212800"/>
            <a:ext cx="782100" cy="3873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4135600" y="1212750"/>
            <a:ext cx="3148500" cy="3873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txBox="1">
            <a:spLocks noGrp="1"/>
          </p:cNvSpPr>
          <p:nvPr>
            <p:ph type="body" idx="1"/>
          </p:nvPr>
        </p:nvSpPr>
        <p:spPr>
          <a:xfrm>
            <a:off x="157000" y="1901575"/>
            <a:ext cx="2481900" cy="2925600"/>
          </a:xfrm>
          <a:prstGeom prst="rect">
            <a:avLst/>
          </a:prstGeom>
        </p:spPr>
        <p:txBody>
          <a:bodyPr spcFirstLastPara="1" wrap="square" lIns="91425" tIns="45700" rIns="91425" bIns="45700" anchor="t" anchorCtr="0">
            <a:spAutoFit/>
          </a:bodyPr>
          <a:lstStyle/>
          <a:p>
            <a:pPr marL="0" lvl="0" indent="0" algn="l" rtl="0">
              <a:spcBef>
                <a:spcPts val="1000"/>
              </a:spcBef>
              <a:spcAft>
                <a:spcPts val="0"/>
              </a:spcAft>
              <a:buNone/>
            </a:pPr>
            <a:r>
              <a:rPr lang="en" sz="2000">
                <a:latin typeface="Poppins"/>
                <a:ea typeface="Poppins"/>
                <a:cs typeface="Poppins"/>
                <a:sym typeface="Poppins"/>
              </a:rPr>
              <a:t>A summary of a topic or answer to a question provided by Google’s AI chatbot</a:t>
            </a:r>
            <a:endParaRPr sz="2000">
              <a:latin typeface="Poppins"/>
              <a:ea typeface="Poppins"/>
              <a:cs typeface="Poppins"/>
              <a:sym typeface="Poppins"/>
            </a:endParaRPr>
          </a:p>
          <a:p>
            <a:pPr marL="0" lvl="0" indent="0" algn="l" rtl="0">
              <a:spcBef>
                <a:spcPts val="1000"/>
              </a:spcBef>
              <a:spcAft>
                <a:spcPts val="0"/>
              </a:spcAft>
              <a:buNone/>
            </a:pPr>
            <a:endParaRPr sz="600">
              <a:latin typeface="Poppins"/>
              <a:ea typeface="Poppins"/>
              <a:cs typeface="Poppins"/>
              <a:sym typeface="Poppins"/>
            </a:endParaRPr>
          </a:p>
          <a:p>
            <a:pPr marL="0" lvl="0" indent="0" algn="l" rtl="0">
              <a:spcBef>
                <a:spcPts val="1000"/>
              </a:spcBef>
              <a:spcAft>
                <a:spcPts val="0"/>
              </a:spcAft>
              <a:buNone/>
            </a:pPr>
            <a:r>
              <a:rPr lang="en" sz="2000">
                <a:latin typeface="Poppins"/>
                <a:ea typeface="Poppins"/>
                <a:cs typeface="Poppins"/>
                <a:sym typeface="Poppins"/>
              </a:rPr>
              <a:t>Be careful! These answers are not always accurate!</a:t>
            </a:r>
            <a:endParaRPr sz="2000">
              <a:latin typeface="Poppins"/>
              <a:ea typeface="Poppins"/>
              <a:cs typeface="Poppins"/>
              <a:sym typeface="Poppins"/>
            </a:endParaRPr>
          </a:p>
        </p:txBody>
      </p:sp>
      <p:sp>
        <p:nvSpPr>
          <p:cNvPr id="211" name="Google Shape;211;p28"/>
          <p:cNvSpPr/>
          <p:nvPr/>
        </p:nvSpPr>
        <p:spPr>
          <a:xfrm>
            <a:off x="3353500" y="1709625"/>
            <a:ext cx="5092500" cy="1059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p28"/>
          <p:cNvPicPr preferRelativeResize="0"/>
          <p:nvPr/>
        </p:nvPicPr>
        <p:blipFill rotWithShape="1">
          <a:blip r:embed="rId3">
            <a:alphaModFix/>
          </a:blip>
          <a:srcRect l="7983" t="12564" r="2810"/>
          <a:stretch/>
        </p:blipFill>
        <p:spPr>
          <a:xfrm>
            <a:off x="3270725" y="1096825"/>
            <a:ext cx="5581926" cy="3825050"/>
          </a:xfrm>
          <a:prstGeom prst="rect">
            <a:avLst/>
          </a:prstGeom>
          <a:noFill/>
          <a:ln>
            <a:noFill/>
          </a:ln>
        </p:spPr>
      </p:pic>
      <p:cxnSp>
        <p:nvCxnSpPr>
          <p:cNvPr id="213" name="Google Shape;213;p28"/>
          <p:cNvCxnSpPr>
            <a:endCxn id="211" idx="1"/>
          </p:cNvCxnSpPr>
          <p:nvPr/>
        </p:nvCxnSpPr>
        <p:spPr>
          <a:xfrm rot="10800000" flipH="1">
            <a:off x="2624200" y="2239425"/>
            <a:ext cx="729300" cy="138000"/>
          </a:xfrm>
          <a:prstGeom prst="straightConnector1">
            <a:avLst/>
          </a:prstGeom>
          <a:noFill/>
          <a:ln w="19050" cap="flat" cmpd="sng">
            <a:solidFill>
              <a:srgbClr val="FF0000"/>
            </a:solidFill>
            <a:prstDash val="solid"/>
            <a:round/>
            <a:headEnd type="none" w="med" len="med"/>
            <a:tailEnd type="triangle" w="med" len="med"/>
          </a:ln>
        </p:spPr>
      </p:cxnSp>
      <p:sp>
        <p:nvSpPr>
          <p:cNvPr id="214" name="Google Shape;214;p28"/>
          <p:cNvSpPr/>
          <p:nvPr/>
        </p:nvSpPr>
        <p:spPr>
          <a:xfrm>
            <a:off x="3465625" y="1128750"/>
            <a:ext cx="3112500" cy="20634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3465625" y="3536150"/>
            <a:ext cx="3112500" cy="291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6" name="Google Shape;216;p28"/>
          <p:cNvCxnSpPr/>
          <p:nvPr/>
        </p:nvCxnSpPr>
        <p:spPr>
          <a:xfrm rot="10800000" flipH="1">
            <a:off x="2570350" y="3687150"/>
            <a:ext cx="859200" cy="519300"/>
          </a:xfrm>
          <a:prstGeom prst="straightConnector1">
            <a:avLst/>
          </a:prstGeom>
          <a:noFill/>
          <a:ln w="19050" cap="flat" cmpd="sng">
            <a:solidFill>
              <a:srgbClr val="FF0000"/>
            </a:solidFill>
            <a:prstDash val="solid"/>
            <a:round/>
            <a:headEnd type="none" w="med" len="med"/>
            <a:tailEnd type="triangle" w="med" len="med"/>
          </a:ln>
        </p:spPr>
      </p:cxnSp>
      <p:pic>
        <p:nvPicPr>
          <p:cNvPr id="217" name="Google Shape;217;p28"/>
          <p:cNvPicPr preferRelativeResize="0"/>
          <p:nvPr/>
        </p:nvPicPr>
        <p:blipFill>
          <a:blip r:embed="rId4">
            <a:alphaModFix/>
          </a:blip>
          <a:stretch>
            <a:fillRect/>
          </a:stretch>
        </p:blipFill>
        <p:spPr>
          <a:xfrm>
            <a:off x="3185076" y="430675"/>
            <a:ext cx="5510456" cy="555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22" name="Google Shape;222;p29"/>
          <p:cNvGrpSpPr/>
          <p:nvPr/>
        </p:nvGrpSpPr>
        <p:grpSpPr>
          <a:xfrm>
            <a:off x="2712300" y="977826"/>
            <a:ext cx="6286200" cy="3800219"/>
            <a:chOff x="2747825" y="866564"/>
            <a:chExt cx="6286200" cy="3705000"/>
          </a:xfrm>
        </p:grpSpPr>
        <p:sp>
          <p:nvSpPr>
            <p:cNvPr id="223" name="Google Shape;223;p29"/>
            <p:cNvSpPr/>
            <p:nvPr/>
          </p:nvSpPr>
          <p:spPr>
            <a:xfrm>
              <a:off x="2747825" y="866564"/>
              <a:ext cx="6286200" cy="37050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29"/>
            <p:cNvSpPr/>
            <p:nvPr/>
          </p:nvSpPr>
          <p:spPr>
            <a:xfrm>
              <a:off x="3837250" y="1788424"/>
              <a:ext cx="338100" cy="295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5" name="Google Shape;225;p29"/>
          <p:cNvPicPr preferRelativeResize="0"/>
          <p:nvPr/>
        </p:nvPicPr>
        <p:blipFill rotWithShape="1">
          <a:blip r:embed="rId3">
            <a:alphaModFix/>
          </a:blip>
          <a:srcRect l="706" t="26237" r="1187"/>
          <a:stretch/>
        </p:blipFill>
        <p:spPr>
          <a:xfrm>
            <a:off x="2786675" y="1684050"/>
            <a:ext cx="6138999" cy="3094124"/>
          </a:xfrm>
          <a:prstGeom prst="rect">
            <a:avLst/>
          </a:prstGeom>
          <a:noFill/>
          <a:ln>
            <a:noFill/>
          </a:ln>
        </p:spPr>
      </p:pic>
      <p:pic>
        <p:nvPicPr>
          <p:cNvPr id="226" name="Google Shape;226;p29"/>
          <p:cNvPicPr preferRelativeResize="0"/>
          <p:nvPr/>
        </p:nvPicPr>
        <p:blipFill>
          <a:blip r:embed="rId4">
            <a:alphaModFix/>
          </a:blip>
          <a:stretch>
            <a:fillRect/>
          </a:stretch>
        </p:blipFill>
        <p:spPr>
          <a:xfrm>
            <a:off x="2742350" y="1020050"/>
            <a:ext cx="6183326" cy="623100"/>
          </a:xfrm>
          <a:prstGeom prst="rect">
            <a:avLst/>
          </a:prstGeom>
          <a:noFill/>
          <a:ln>
            <a:noFill/>
          </a:ln>
        </p:spPr>
      </p:pic>
      <p:sp>
        <p:nvSpPr>
          <p:cNvPr id="227" name="Google Shape;227;p29"/>
          <p:cNvSpPr/>
          <p:nvPr/>
        </p:nvSpPr>
        <p:spPr>
          <a:xfrm>
            <a:off x="93900" y="4197150"/>
            <a:ext cx="1459200" cy="830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txBox="1">
            <a:spLocks noGrp="1"/>
          </p:cNvSpPr>
          <p:nvPr>
            <p:ph type="body" idx="1"/>
          </p:nvPr>
        </p:nvSpPr>
        <p:spPr>
          <a:xfrm>
            <a:off x="158775" y="1128750"/>
            <a:ext cx="2250300" cy="5553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1000"/>
              </a:spcBef>
              <a:spcAft>
                <a:spcPts val="0"/>
              </a:spcAft>
              <a:buNone/>
            </a:pPr>
            <a:r>
              <a:rPr lang="en" sz="2000" b="1">
                <a:latin typeface="Poppins"/>
                <a:ea typeface="Poppins"/>
                <a:cs typeface="Poppins"/>
                <a:sym typeface="Poppins"/>
              </a:rPr>
              <a:t>People also ask</a:t>
            </a:r>
            <a:endParaRPr sz="2000" b="1">
              <a:latin typeface="Poppins"/>
              <a:ea typeface="Poppins"/>
              <a:cs typeface="Poppins"/>
              <a:sym typeface="Poppins"/>
            </a:endParaRPr>
          </a:p>
        </p:txBody>
      </p:sp>
      <p:sp>
        <p:nvSpPr>
          <p:cNvPr id="229" name="Google Shape;229;p29"/>
          <p:cNvSpPr/>
          <p:nvPr/>
        </p:nvSpPr>
        <p:spPr>
          <a:xfrm>
            <a:off x="3353500" y="2907825"/>
            <a:ext cx="3112500" cy="12894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txBox="1">
            <a:spLocks noGrp="1"/>
          </p:cNvSpPr>
          <p:nvPr>
            <p:ph type="body" idx="1"/>
          </p:nvPr>
        </p:nvSpPr>
        <p:spPr>
          <a:xfrm>
            <a:off x="191250" y="1942088"/>
            <a:ext cx="2493900" cy="1477500"/>
          </a:xfrm>
          <a:prstGeom prst="rect">
            <a:avLst/>
          </a:prstGeom>
        </p:spPr>
        <p:txBody>
          <a:bodyPr spcFirstLastPara="1" wrap="square" lIns="91425" tIns="45700" rIns="91425" bIns="45700" anchor="t" anchorCtr="0">
            <a:spAutoFit/>
          </a:bodyPr>
          <a:lstStyle/>
          <a:p>
            <a:pPr marL="0" lvl="0" indent="0" algn="l" rtl="0">
              <a:spcBef>
                <a:spcPts val="1000"/>
              </a:spcBef>
              <a:spcAft>
                <a:spcPts val="0"/>
              </a:spcAft>
              <a:buNone/>
            </a:pPr>
            <a:r>
              <a:rPr lang="en" sz="2000">
                <a:latin typeface="Poppins"/>
                <a:ea typeface="Poppins"/>
                <a:cs typeface="Poppins"/>
                <a:sym typeface="Poppins"/>
              </a:rPr>
              <a:t>Examples of questions other people have asked that are similar to yours</a:t>
            </a:r>
            <a:endParaRPr sz="2000">
              <a:latin typeface="Poppins"/>
              <a:ea typeface="Poppins"/>
              <a:cs typeface="Poppins"/>
              <a:sym typeface="Poppins"/>
            </a:endParaRPr>
          </a:p>
        </p:txBody>
      </p:sp>
      <p:cxnSp>
        <p:nvCxnSpPr>
          <p:cNvPr id="231" name="Google Shape;231;p29"/>
          <p:cNvCxnSpPr>
            <a:endCxn id="229" idx="1"/>
          </p:cNvCxnSpPr>
          <p:nvPr/>
        </p:nvCxnSpPr>
        <p:spPr>
          <a:xfrm>
            <a:off x="2439100" y="2873925"/>
            <a:ext cx="914400" cy="6786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p:nvPr/>
        </p:nvSpPr>
        <p:spPr>
          <a:xfrm>
            <a:off x="93900" y="4197150"/>
            <a:ext cx="1459200" cy="830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txBox="1">
            <a:spLocks noGrp="1"/>
          </p:cNvSpPr>
          <p:nvPr>
            <p:ph type="body" idx="1"/>
          </p:nvPr>
        </p:nvSpPr>
        <p:spPr>
          <a:xfrm>
            <a:off x="225100" y="1833000"/>
            <a:ext cx="2493900" cy="25860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en" sz="2000">
                <a:latin typeface="Poppins"/>
                <a:ea typeface="Poppins"/>
                <a:cs typeface="Poppins"/>
                <a:sym typeface="Poppins"/>
              </a:rPr>
              <a:t>Examples of searches other people have made that are similar to yours</a:t>
            </a:r>
            <a:endParaRPr sz="2000">
              <a:latin typeface="Poppins"/>
              <a:ea typeface="Poppins"/>
              <a:cs typeface="Poppins"/>
              <a:sym typeface="Poppins"/>
            </a:endParaRPr>
          </a:p>
          <a:p>
            <a:pPr marL="0" lvl="0" indent="0" algn="l" rtl="0">
              <a:spcBef>
                <a:spcPts val="0"/>
              </a:spcBef>
              <a:spcAft>
                <a:spcPts val="0"/>
              </a:spcAft>
              <a:buNone/>
            </a:pPr>
            <a:endParaRPr sz="2000">
              <a:latin typeface="Poppins"/>
              <a:ea typeface="Poppins"/>
              <a:cs typeface="Poppins"/>
              <a:sym typeface="Poppins"/>
            </a:endParaRPr>
          </a:p>
          <a:p>
            <a:pPr marL="0" lvl="0" indent="0" algn="l" rtl="0">
              <a:spcBef>
                <a:spcPts val="0"/>
              </a:spcBef>
              <a:spcAft>
                <a:spcPts val="0"/>
              </a:spcAft>
              <a:buNone/>
            </a:pPr>
            <a:r>
              <a:rPr lang="en" sz="2000">
                <a:latin typeface="Poppins"/>
                <a:ea typeface="Poppins"/>
                <a:cs typeface="Poppins"/>
                <a:sym typeface="Poppins"/>
              </a:rPr>
              <a:t>You might need to scroll down to find them!</a:t>
            </a:r>
            <a:endParaRPr sz="2000">
              <a:latin typeface="Poppins"/>
              <a:ea typeface="Poppins"/>
              <a:cs typeface="Poppins"/>
              <a:sym typeface="Poppins"/>
            </a:endParaRPr>
          </a:p>
        </p:txBody>
      </p:sp>
      <p:pic>
        <p:nvPicPr>
          <p:cNvPr id="238" name="Google Shape;238;p30"/>
          <p:cNvPicPr preferRelativeResize="0"/>
          <p:nvPr/>
        </p:nvPicPr>
        <p:blipFill rotWithShape="1">
          <a:blip r:embed="rId3">
            <a:alphaModFix/>
          </a:blip>
          <a:srcRect t="8404" r="6568" b="9915"/>
          <a:stretch/>
        </p:blipFill>
        <p:spPr>
          <a:xfrm>
            <a:off x="2795975" y="1034775"/>
            <a:ext cx="5846549" cy="3426375"/>
          </a:xfrm>
          <a:prstGeom prst="rect">
            <a:avLst/>
          </a:prstGeom>
          <a:noFill/>
          <a:ln>
            <a:noFill/>
          </a:ln>
          <a:effectLst>
            <a:outerShdw blurRad="57150" dist="19050" dir="5400000" algn="bl" rotWithShape="0">
              <a:srgbClr val="000000">
                <a:alpha val="50000"/>
              </a:srgbClr>
            </a:outerShdw>
          </a:effectLst>
        </p:spPr>
      </p:pic>
      <p:sp>
        <p:nvSpPr>
          <p:cNvPr id="239" name="Google Shape;239;p30"/>
          <p:cNvSpPr/>
          <p:nvPr/>
        </p:nvSpPr>
        <p:spPr>
          <a:xfrm>
            <a:off x="3375425" y="1461025"/>
            <a:ext cx="3200100" cy="28350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txBox="1">
            <a:spLocks noGrp="1"/>
          </p:cNvSpPr>
          <p:nvPr>
            <p:ph type="body" idx="1"/>
          </p:nvPr>
        </p:nvSpPr>
        <p:spPr>
          <a:xfrm>
            <a:off x="158950" y="1034775"/>
            <a:ext cx="2493900" cy="5553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1000"/>
              </a:spcBef>
              <a:spcAft>
                <a:spcPts val="0"/>
              </a:spcAft>
              <a:buNone/>
            </a:pPr>
            <a:r>
              <a:rPr lang="en" sz="2000" b="1">
                <a:latin typeface="Poppins"/>
                <a:ea typeface="Poppins"/>
                <a:cs typeface="Poppins"/>
                <a:sym typeface="Poppins"/>
              </a:rPr>
              <a:t>Related Searches</a:t>
            </a:r>
            <a:endParaRPr sz="2000" b="1">
              <a:latin typeface="Poppins"/>
              <a:ea typeface="Poppins"/>
              <a:cs typeface="Poppins"/>
              <a:sym typeface="Poppins"/>
            </a:endParaRPr>
          </a:p>
        </p:txBody>
      </p:sp>
      <p:cxnSp>
        <p:nvCxnSpPr>
          <p:cNvPr id="241" name="Google Shape;241;p30"/>
          <p:cNvCxnSpPr>
            <a:endCxn id="239" idx="1"/>
          </p:cNvCxnSpPr>
          <p:nvPr/>
        </p:nvCxnSpPr>
        <p:spPr>
          <a:xfrm>
            <a:off x="2461325" y="2490025"/>
            <a:ext cx="914100" cy="3885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p:nvPr/>
        </p:nvSpPr>
        <p:spPr>
          <a:xfrm>
            <a:off x="93900" y="4197150"/>
            <a:ext cx="1459200" cy="830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a:spLocks noGrp="1"/>
          </p:cNvSpPr>
          <p:nvPr>
            <p:ph type="body" idx="1"/>
          </p:nvPr>
        </p:nvSpPr>
        <p:spPr>
          <a:xfrm>
            <a:off x="298475" y="3746500"/>
            <a:ext cx="2901600" cy="1200600"/>
          </a:xfrm>
          <a:prstGeom prst="rect">
            <a:avLst/>
          </a:prstGeom>
        </p:spPr>
        <p:txBody>
          <a:bodyPr spcFirstLastPara="1" wrap="square" lIns="91425" tIns="45700" rIns="91425" bIns="45700" anchor="t" anchorCtr="0">
            <a:spAutoFit/>
          </a:bodyPr>
          <a:lstStyle/>
          <a:p>
            <a:pPr marL="0" lvl="0" indent="0" algn="l" rtl="0">
              <a:spcBef>
                <a:spcPts val="1000"/>
              </a:spcBef>
              <a:spcAft>
                <a:spcPts val="0"/>
              </a:spcAft>
              <a:buNone/>
            </a:pPr>
            <a:r>
              <a:rPr lang="en" sz="2000">
                <a:latin typeface="Poppins"/>
                <a:ea typeface="Poppins"/>
                <a:cs typeface="Poppins"/>
                <a:sym typeface="Poppins"/>
              </a:rPr>
              <a:t>Different searches can produce search results pages with different elements</a:t>
            </a:r>
            <a:endParaRPr sz="2000">
              <a:latin typeface="Poppins"/>
              <a:ea typeface="Poppins"/>
              <a:cs typeface="Poppins"/>
              <a:sym typeface="Poppins"/>
            </a:endParaRPr>
          </a:p>
        </p:txBody>
      </p:sp>
      <p:pic>
        <p:nvPicPr>
          <p:cNvPr id="248" name="Google Shape;248;p31"/>
          <p:cNvPicPr preferRelativeResize="0"/>
          <p:nvPr/>
        </p:nvPicPr>
        <p:blipFill>
          <a:blip r:embed="rId3">
            <a:alphaModFix/>
          </a:blip>
          <a:stretch>
            <a:fillRect/>
          </a:stretch>
        </p:blipFill>
        <p:spPr>
          <a:xfrm>
            <a:off x="93900" y="986050"/>
            <a:ext cx="5590349" cy="2570496"/>
          </a:xfrm>
          <a:prstGeom prst="rect">
            <a:avLst/>
          </a:prstGeom>
          <a:noFill/>
          <a:ln w="19050" cap="flat" cmpd="sng">
            <a:solidFill>
              <a:schemeClr val="dk2"/>
            </a:solidFill>
            <a:prstDash val="solid"/>
            <a:round/>
            <a:headEnd type="none" w="sm" len="sm"/>
            <a:tailEnd type="none" w="sm" len="sm"/>
          </a:ln>
        </p:spPr>
      </p:pic>
      <p:pic>
        <p:nvPicPr>
          <p:cNvPr id="249" name="Google Shape;249;p31"/>
          <p:cNvPicPr preferRelativeResize="0"/>
          <p:nvPr/>
        </p:nvPicPr>
        <p:blipFill rotWithShape="1">
          <a:blip r:embed="rId4">
            <a:alphaModFix/>
          </a:blip>
          <a:srcRect l="9706"/>
          <a:stretch/>
        </p:blipFill>
        <p:spPr>
          <a:xfrm>
            <a:off x="3492450" y="2154650"/>
            <a:ext cx="5590350" cy="2873211"/>
          </a:xfrm>
          <a:prstGeom prst="rect">
            <a:avLst/>
          </a:prstGeom>
          <a:noFill/>
          <a:ln w="19050" cap="flat" cmpd="sng">
            <a:solidFill>
              <a:schemeClr val="dk2"/>
            </a:solidFill>
            <a:prstDash val="solid"/>
            <a:round/>
            <a:headEnd type="none" w="sm" len="sm"/>
            <a:tailEnd type="none" w="sm" len="sm"/>
          </a:ln>
        </p:spPr>
      </p:pic>
      <p:pic>
        <p:nvPicPr>
          <p:cNvPr id="250" name="Google Shape;250;p31"/>
          <p:cNvPicPr preferRelativeResize="0"/>
          <p:nvPr/>
        </p:nvPicPr>
        <p:blipFill>
          <a:blip r:embed="rId5">
            <a:alphaModFix/>
          </a:blip>
          <a:stretch>
            <a:fillRect/>
          </a:stretch>
        </p:blipFill>
        <p:spPr>
          <a:xfrm>
            <a:off x="3426700" y="48025"/>
            <a:ext cx="5590350" cy="990200"/>
          </a:xfrm>
          <a:prstGeom prst="rect">
            <a:avLst/>
          </a:prstGeom>
          <a:noFill/>
          <a:ln w="19050" cap="flat" cmpd="sng">
            <a:solidFill>
              <a:schemeClr val="dk2"/>
            </a:solidFill>
            <a:prstDash val="solid"/>
            <a:round/>
            <a:headEnd type="none" w="sm" len="sm"/>
            <a:tailEnd type="none" w="sm" len="sm"/>
          </a:ln>
        </p:spPr>
      </p:pic>
      <p:sp>
        <p:nvSpPr>
          <p:cNvPr id="251" name="Google Shape;251;p31"/>
          <p:cNvSpPr txBox="1">
            <a:spLocks noGrp="1"/>
          </p:cNvSpPr>
          <p:nvPr>
            <p:ph type="body" idx="1"/>
          </p:nvPr>
        </p:nvSpPr>
        <p:spPr>
          <a:xfrm>
            <a:off x="5810950" y="1096625"/>
            <a:ext cx="3206100" cy="923400"/>
          </a:xfrm>
          <a:prstGeom prst="rect">
            <a:avLst/>
          </a:prstGeom>
        </p:spPr>
        <p:txBody>
          <a:bodyPr spcFirstLastPara="1" wrap="square" lIns="91425" tIns="45700" rIns="91425" bIns="45700" anchor="t" anchorCtr="0">
            <a:spAutoFit/>
          </a:bodyPr>
          <a:lstStyle/>
          <a:p>
            <a:pPr marL="0" lvl="0" indent="0" algn="l" rtl="0">
              <a:spcBef>
                <a:spcPts val="1000"/>
              </a:spcBef>
              <a:spcAft>
                <a:spcPts val="0"/>
              </a:spcAft>
              <a:buNone/>
            </a:pPr>
            <a:r>
              <a:rPr lang="en" sz="2000">
                <a:latin typeface="Poppins"/>
                <a:ea typeface="Poppins"/>
                <a:cs typeface="Poppins"/>
                <a:sym typeface="Poppins"/>
              </a:rPr>
              <a:t>Try out different searches and see what you get!</a:t>
            </a:r>
            <a:endParaRPr sz="200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2"/>
          <p:cNvSpPr txBox="1">
            <a:spLocks noGrp="1"/>
          </p:cNvSpPr>
          <p:nvPr>
            <p:ph type="subTitle" idx="1"/>
          </p:nvPr>
        </p:nvSpPr>
        <p:spPr>
          <a:xfrm>
            <a:off x="311700" y="1562875"/>
            <a:ext cx="8520600" cy="9279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 sz="3000" b="1" dirty="0">
                <a:latin typeface="Poppins"/>
                <a:ea typeface="Poppins"/>
                <a:cs typeface="Poppins"/>
                <a:sym typeface="Poppins"/>
              </a:rPr>
              <a:t>Searching With AI</a:t>
            </a:r>
            <a:endParaRPr sz="3000" b="1" dirty="0">
              <a:latin typeface="Poppins"/>
              <a:ea typeface="Poppins"/>
              <a:cs typeface="Poppins"/>
              <a:sym typeface="Poppins"/>
            </a:endParaRPr>
          </a:p>
          <a:p>
            <a:pPr marL="0" lvl="0" indent="0" algn="ctr" rtl="0">
              <a:spcBef>
                <a:spcPts val="1000"/>
              </a:spcBef>
              <a:spcAft>
                <a:spcPts val="0"/>
              </a:spcAft>
              <a:buClr>
                <a:schemeClr val="dk1"/>
              </a:buClr>
              <a:buSzPts val="1100"/>
              <a:buFont typeface="Arial"/>
              <a:buNone/>
            </a:pPr>
            <a:endParaRPr sz="3000" b="1" dirty="0">
              <a:latin typeface="Poppins"/>
              <a:ea typeface="Poppins"/>
              <a:cs typeface="Poppins"/>
              <a:sym typeface="Poppins"/>
            </a:endParaRPr>
          </a:p>
          <a:p>
            <a:pPr marL="0" lvl="0" indent="0" algn="ctr" rtl="0">
              <a:spcBef>
                <a:spcPts val="1000"/>
              </a:spcBef>
              <a:spcAft>
                <a:spcPts val="0"/>
              </a:spcAft>
              <a:buClr>
                <a:schemeClr val="dk1"/>
              </a:buClr>
              <a:buSzPts val="1100"/>
              <a:buFont typeface="Arial"/>
              <a:buNone/>
            </a:pPr>
            <a:endParaRPr sz="3000" b="1" dirty="0">
              <a:latin typeface="Poppins"/>
              <a:ea typeface="Poppins"/>
              <a:cs typeface="Poppins"/>
              <a:sym typeface="Poppins"/>
            </a:endParaRPr>
          </a:p>
          <a:p>
            <a:pPr marL="0" lvl="0" indent="0" algn="ctr" rtl="0">
              <a:spcBef>
                <a:spcPts val="1000"/>
              </a:spcBef>
              <a:spcAft>
                <a:spcPts val="0"/>
              </a:spcAft>
              <a:buNone/>
            </a:pPr>
            <a:endParaRPr sz="3000" b="1" dirty="0">
              <a:latin typeface="Poppins"/>
              <a:ea typeface="Poppins"/>
              <a:cs typeface="Poppins"/>
              <a:sym typeface="Poppins"/>
            </a:endParaRPr>
          </a:p>
          <a:p>
            <a:pPr marL="0" lvl="0" indent="0" algn="ctr" rtl="0">
              <a:spcBef>
                <a:spcPts val="1000"/>
              </a:spcBef>
              <a:spcAft>
                <a:spcPts val="0"/>
              </a:spcAft>
              <a:buNone/>
            </a:pPr>
            <a:endParaRPr sz="3000" b="1" dirty="0">
              <a:latin typeface="Poppins"/>
              <a:ea typeface="Poppins"/>
              <a:cs typeface="Poppins"/>
              <a:sym typeface="Poppins"/>
            </a:endParaRPr>
          </a:p>
        </p:txBody>
      </p:sp>
      <p:pic>
        <p:nvPicPr>
          <p:cNvPr id="258" name="Google Shape;258;p32"/>
          <p:cNvPicPr preferRelativeResize="0"/>
          <p:nvPr/>
        </p:nvPicPr>
        <p:blipFill>
          <a:blip r:embed="rId3">
            <a:alphaModFix/>
          </a:blip>
          <a:stretch>
            <a:fillRect/>
          </a:stretch>
        </p:blipFill>
        <p:spPr>
          <a:xfrm>
            <a:off x="4753916" y="2490775"/>
            <a:ext cx="2016162" cy="1561029"/>
          </a:xfrm>
          <a:prstGeom prst="rect">
            <a:avLst/>
          </a:prstGeom>
          <a:noFill/>
          <a:ln>
            <a:noFill/>
          </a:ln>
        </p:spPr>
      </p:pic>
      <p:pic>
        <p:nvPicPr>
          <p:cNvPr id="1026" name="Picture 2" descr="Robot Flat Icon | FluentUI Emoji Flat Iconpack | Micros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1694" y="2490775"/>
            <a:ext cx="1559816" cy="1559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p:nvPr/>
        </p:nvSpPr>
        <p:spPr>
          <a:xfrm>
            <a:off x="1203625" y="1197125"/>
            <a:ext cx="6130500" cy="1416000"/>
          </a:xfrm>
          <a:prstGeom prst="rect">
            <a:avLst/>
          </a:prstGeom>
          <a:solidFill>
            <a:srgbClr val="C0F2FE">
              <a:alpha val="5188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latin typeface="Poppins"/>
                <a:ea typeface="Poppins"/>
                <a:cs typeface="Poppins"/>
                <a:sym typeface="Poppins"/>
              </a:rPr>
              <a:t>In 2025, Google introduced AI Mode</a:t>
            </a:r>
            <a:endParaRPr sz="2000">
              <a:solidFill>
                <a:schemeClr val="dk1"/>
              </a:solidFill>
              <a:latin typeface="Poppins"/>
              <a:ea typeface="Poppins"/>
              <a:cs typeface="Poppins"/>
              <a:sym typeface="Poppins"/>
            </a:endParaRPr>
          </a:p>
          <a:p>
            <a:pPr marL="0" lvl="0" indent="0" algn="l" rtl="0">
              <a:spcBef>
                <a:spcPts val="0"/>
              </a:spcBef>
              <a:spcAft>
                <a:spcPts val="0"/>
              </a:spcAft>
              <a:buNone/>
            </a:pPr>
            <a:endParaRPr sz="2000">
              <a:solidFill>
                <a:schemeClr val="dk1"/>
              </a:solidFill>
              <a:latin typeface="Poppins"/>
              <a:ea typeface="Poppins"/>
              <a:cs typeface="Poppins"/>
              <a:sym typeface="Poppins"/>
            </a:endParaRPr>
          </a:p>
          <a:p>
            <a:pPr marL="0" lvl="0" indent="0" algn="l" rtl="0">
              <a:spcBef>
                <a:spcPts val="0"/>
              </a:spcBef>
              <a:spcAft>
                <a:spcPts val="0"/>
              </a:spcAft>
              <a:buNone/>
            </a:pPr>
            <a:r>
              <a:rPr lang="en" sz="2000">
                <a:solidFill>
                  <a:schemeClr val="dk1"/>
                </a:solidFill>
                <a:latin typeface="Poppins"/>
                <a:ea typeface="Poppins"/>
                <a:cs typeface="Poppins"/>
                <a:sym typeface="Poppins"/>
              </a:rPr>
              <a:t>Now, regular search results are under “All”, and AI Mode takes you to a chatbot</a:t>
            </a:r>
            <a:endParaRPr sz="2000">
              <a:solidFill>
                <a:schemeClr val="dk1"/>
              </a:solidFill>
              <a:latin typeface="Poppins"/>
              <a:ea typeface="Poppins"/>
              <a:cs typeface="Poppins"/>
              <a:sym typeface="Poppins"/>
            </a:endParaRPr>
          </a:p>
        </p:txBody>
      </p:sp>
      <p:sp>
        <p:nvSpPr>
          <p:cNvPr id="264" name="Google Shape;264;p33"/>
          <p:cNvSpPr txBox="1"/>
          <p:nvPr/>
        </p:nvSpPr>
        <p:spPr>
          <a:xfrm>
            <a:off x="1088443" y="178121"/>
            <a:ext cx="66912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1">
                <a:solidFill>
                  <a:srgbClr val="FFFFFF"/>
                </a:solidFill>
                <a:latin typeface="Poppins"/>
                <a:ea typeface="Poppins"/>
                <a:cs typeface="Poppins"/>
                <a:sym typeface="Poppins"/>
              </a:rPr>
              <a:t>AI Mode</a:t>
            </a:r>
            <a:endParaRPr sz="3600">
              <a:latin typeface="Poppins"/>
              <a:ea typeface="Poppins"/>
              <a:cs typeface="Poppins"/>
              <a:sym typeface="Poppins"/>
            </a:endParaRPr>
          </a:p>
        </p:txBody>
      </p:sp>
      <p:pic>
        <p:nvPicPr>
          <p:cNvPr id="265" name="Google Shape;265;p33"/>
          <p:cNvPicPr preferRelativeResize="0"/>
          <p:nvPr/>
        </p:nvPicPr>
        <p:blipFill>
          <a:blip r:embed="rId3">
            <a:alphaModFix/>
          </a:blip>
          <a:stretch>
            <a:fillRect/>
          </a:stretch>
        </p:blipFill>
        <p:spPr>
          <a:xfrm>
            <a:off x="685899" y="2862626"/>
            <a:ext cx="7833296" cy="1128225"/>
          </a:xfrm>
          <a:prstGeom prst="rect">
            <a:avLst/>
          </a:prstGeom>
          <a:noFill/>
          <a:ln>
            <a:noFill/>
          </a:ln>
        </p:spPr>
      </p:pic>
      <p:sp>
        <p:nvSpPr>
          <p:cNvPr id="266" name="Google Shape;266;p33"/>
          <p:cNvSpPr/>
          <p:nvPr/>
        </p:nvSpPr>
        <p:spPr>
          <a:xfrm>
            <a:off x="799925" y="3526676"/>
            <a:ext cx="807300" cy="523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txBox="1"/>
          <p:nvPr/>
        </p:nvSpPr>
        <p:spPr>
          <a:xfrm>
            <a:off x="216800" y="1182275"/>
            <a:ext cx="3274500" cy="2955300"/>
          </a:xfrm>
          <a:prstGeom prst="rect">
            <a:avLst/>
          </a:prstGeom>
          <a:solidFill>
            <a:srgbClr val="C0F2FE">
              <a:alpha val="5188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latin typeface="Poppins"/>
                <a:ea typeface="Poppins"/>
                <a:cs typeface="Poppins"/>
                <a:sym typeface="Poppins"/>
              </a:rPr>
              <a:t>AI Mode gives you information about your search and allows you to interact with a chatbot</a:t>
            </a:r>
            <a:endParaRPr sz="2000">
              <a:solidFill>
                <a:schemeClr val="dk1"/>
              </a:solidFill>
              <a:latin typeface="Poppins"/>
              <a:ea typeface="Poppins"/>
              <a:cs typeface="Poppins"/>
              <a:sym typeface="Poppins"/>
            </a:endParaRPr>
          </a:p>
          <a:p>
            <a:pPr marL="0" lvl="0" indent="0" algn="l" rtl="0">
              <a:spcBef>
                <a:spcPts val="0"/>
              </a:spcBef>
              <a:spcAft>
                <a:spcPts val="0"/>
              </a:spcAft>
              <a:buNone/>
            </a:pPr>
            <a:endParaRPr sz="2000">
              <a:solidFill>
                <a:schemeClr val="dk1"/>
              </a:solidFill>
              <a:latin typeface="Poppins"/>
              <a:ea typeface="Poppins"/>
              <a:cs typeface="Poppins"/>
              <a:sym typeface="Poppins"/>
            </a:endParaRPr>
          </a:p>
          <a:p>
            <a:pPr marL="0" lvl="0" indent="0" algn="l" rtl="0">
              <a:spcBef>
                <a:spcPts val="0"/>
              </a:spcBef>
              <a:spcAft>
                <a:spcPts val="0"/>
              </a:spcAft>
              <a:buNone/>
            </a:pPr>
            <a:r>
              <a:rPr lang="en" sz="2000">
                <a:solidFill>
                  <a:schemeClr val="dk1"/>
                </a:solidFill>
                <a:latin typeface="Poppins"/>
                <a:ea typeface="Poppins"/>
                <a:cs typeface="Poppins"/>
                <a:sym typeface="Poppins"/>
              </a:rPr>
              <a:t>Make sure to follow links and double-check anything AI creates!</a:t>
            </a:r>
            <a:endParaRPr sz="2000">
              <a:solidFill>
                <a:schemeClr val="dk1"/>
              </a:solidFill>
              <a:latin typeface="Poppins"/>
              <a:ea typeface="Poppins"/>
              <a:cs typeface="Poppins"/>
              <a:sym typeface="Poppins"/>
            </a:endParaRPr>
          </a:p>
        </p:txBody>
      </p:sp>
      <p:sp>
        <p:nvSpPr>
          <p:cNvPr id="272" name="Google Shape;272;p34"/>
          <p:cNvSpPr txBox="1"/>
          <p:nvPr/>
        </p:nvSpPr>
        <p:spPr>
          <a:xfrm>
            <a:off x="1088443" y="178121"/>
            <a:ext cx="66912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1">
                <a:solidFill>
                  <a:srgbClr val="FFFFFF"/>
                </a:solidFill>
                <a:latin typeface="Poppins"/>
                <a:ea typeface="Poppins"/>
                <a:cs typeface="Poppins"/>
                <a:sym typeface="Poppins"/>
              </a:rPr>
              <a:t>AI Mode</a:t>
            </a:r>
            <a:endParaRPr sz="3600">
              <a:latin typeface="Poppins"/>
              <a:ea typeface="Poppins"/>
              <a:cs typeface="Poppins"/>
              <a:sym typeface="Poppins"/>
            </a:endParaRPr>
          </a:p>
        </p:txBody>
      </p:sp>
      <p:pic>
        <p:nvPicPr>
          <p:cNvPr id="273" name="Google Shape;273;p34"/>
          <p:cNvPicPr preferRelativeResize="0"/>
          <p:nvPr/>
        </p:nvPicPr>
        <p:blipFill>
          <a:blip r:embed="rId3">
            <a:alphaModFix/>
          </a:blip>
          <a:stretch>
            <a:fillRect/>
          </a:stretch>
        </p:blipFill>
        <p:spPr>
          <a:xfrm>
            <a:off x="3636225" y="1182271"/>
            <a:ext cx="5407699" cy="3233274"/>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5"/>
          <p:cNvSpPr txBox="1">
            <a:spLocks noGrp="1"/>
          </p:cNvSpPr>
          <p:nvPr>
            <p:ph type="title"/>
          </p:nvPr>
        </p:nvSpPr>
        <p:spPr>
          <a:xfrm>
            <a:off x="311700" y="1130825"/>
            <a:ext cx="8520600" cy="54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9" name="Google Shape;279;p35"/>
          <p:cNvSpPr txBox="1">
            <a:spLocks noGrp="1"/>
          </p:cNvSpPr>
          <p:nvPr>
            <p:ph type="body" idx="1"/>
          </p:nvPr>
        </p:nvSpPr>
        <p:spPr>
          <a:xfrm>
            <a:off x="192100" y="1330650"/>
            <a:ext cx="4181400" cy="2787000"/>
          </a:xfrm>
          <a:prstGeom prst="rect">
            <a:avLst/>
          </a:prstGeom>
        </p:spPr>
        <p:txBody>
          <a:bodyPr spcFirstLastPara="1" wrap="square" lIns="91425" tIns="45700" rIns="91425" bIns="45700" anchor="t" anchorCtr="0">
            <a:spAutoFit/>
          </a:bodyPr>
          <a:lstStyle/>
          <a:p>
            <a:pPr marL="0" lvl="0" indent="0" algn="l" rtl="0">
              <a:spcBef>
                <a:spcPts val="1000"/>
              </a:spcBef>
              <a:spcAft>
                <a:spcPts val="0"/>
              </a:spcAft>
              <a:buNone/>
            </a:pPr>
            <a:r>
              <a:rPr lang="en" sz="2200">
                <a:latin typeface="Poppins"/>
                <a:ea typeface="Poppins"/>
                <a:cs typeface="Poppins"/>
                <a:sym typeface="Poppins"/>
              </a:rPr>
              <a:t>AI overviews are summaries of a topic or answers to questions, created by Google’s AI chatbot</a:t>
            </a:r>
            <a:endParaRPr sz="2200">
              <a:latin typeface="Poppins"/>
              <a:ea typeface="Poppins"/>
              <a:cs typeface="Poppins"/>
              <a:sym typeface="Poppins"/>
            </a:endParaRPr>
          </a:p>
          <a:p>
            <a:pPr marL="0" lvl="0" indent="0" algn="l" rtl="0">
              <a:spcBef>
                <a:spcPts val="1000"/>
              </a:spcBef>
              <a:spcAft>
                <a:spcPts val="0"/>
              </a:spcAft>
              <a:buNone/>
            </a:pPr>
            <a:endParaRPr sz="2200">
              <a:latin typeface="Poppins"/>
              <a:ea typeface="Poppins"/>
              <a:cs typeface="Poppins"/>
              <a:sym typeface="Poppins"/>
            </a:endParaRPr>
          </a:p>
          <a:p>
            <a:pPr marL="0" lvl="0" indent="0" algn="l" rtl="0">
              <a:spcBef>
                <a:spcPts val="1000"/>
              </a:spcBef>
              <a:spcAft>
                <a:spcPts val="0"/>
              </a:spcAft>
              <a:buNone/>
            </a:pPr>
            <a:r>
              <a:rPr lang="en" sz="2200">
                <a:latin typeface="Poppins"/>
                <a:ea typeface="Poppins"/>
                <a:cs typeface="Poppins"/>
                <a:sym typeface="Poppins"/>
              </a:rPr>
              <a:t>They sometimes show up at the top of Google search results (but not always)</a:t>
            </a:r>
            <a:endParaRPr sz="2200">
              <a:latin typeface="Poppins"/>
              <a:ea typeface="Poppins"/>
              <a:cs typeface="Poppins"/>
              <a:sym typeface="Poppins"/>
            </a:endParaRPr>
          </a:p>
        </p:txBody>
      </p:sp>
      <p:sp>
        <p:nvSpPr>
          <p:cNvPr id="280" name="Google Shape;280;p35"/>
          <p:cNvSpPr txBox="1"/>
          <p:nvPr/>
        </p:nvSpPr>
        <p:spPr>
          <a:xfrm>
            <a:off x="1088443" y="178121"/>
            <a:ext cx="66912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1">
                <a:solidFill>
                  <a:srgbClr val="FFFFFF"/>
                </a:solidFill>
                <a:latin typeface="Poppins"/>
                <a:ea typeface="Poppins"/>
                <a:cs typeface="Poppins"/>
                <a:sym typeface="Poppins"/>
              </a:rPr>
              <a:t>Using AI Overviews</a:t>
            </a:r>
            <a:endParaRPr sz="3600">
              <a:latin typeface="Poppins"/>
              <a:ea typeface="Poppins"/>
              <a:cs typeface="Poppins"/>
              <a:sym typeface="Poppins"/>
            </a:endParaRPr>
          </a:p>
        </p:txBody>
      </p:sp>
      <p:pic>
        <p:nvPicPr>
          <p:cNvPr id="281" name="Google Shape;281;p35"/>
          <p:cNvPicPr preferRelativeResize="0"/>
          <p:nvPr/>
        </p:nvPicPr>
        <p:blipFill>
          <a:blip r:embed="rId3">
            <a:alphaModFix/>
          </a:blip>
          <a:stretch>
            <a:fillRect/>
          </a:stretch>
        </p:blipFill>
        <p:spPr>
          <a:xfrm>
            <a:off x="4572001" y="1502454"/>
            <a:ext cx="4403349" cy="213858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F2FE">
            <a:alpha val="51880"/>
          </a:srgbClr>
        </a:solidFill>
        <a:effectLst/>
      </p:bgPr>
    </p:bg>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2143950" y="137675"/>
            <a:ext cx="4856100" cy="624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oppins"/>
                <a:ea typeface="Poppins"/>
                <a:cs typeface="Poppins"/>
                <a:sym typeface="Poppins"/>
              </a:rPr>
              <a:t>Starter Discussion</a:t>
            </a:r>
            <a:endParaRPr>
              <a:latin typeface="Poppins"/>
              <a:ea typeface="Poppins"/>
              <a:cs typeface="Poppins"/>
              <a:sym typeface="Poppins"/>
            </a:endParaRPr>
          </a:p>
        </p:txBody>
      </p:sp>
      <p:sp>
        <p:nvSpPr>
          <p:cNvPr id="101" name="Google Shape;101;p18"/>
          <p:cNvSpPr txBox="1"/>
          <p:nvPr/>
        </p:nvSpPr>
        <p:spPr>
          <a:xfrm>
            <a:off x="411750" y="1039225"/>
            <a:ext cx="6666300" cy="39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Poppins"/>
                <a:ea typeface="Poppins"/>
                <a:cs typeface="Poppins"/>
                <a:sym typeface="Poppins"/>
              </a:rPr>
              <a:t>How would you find the answers to the following questions?</a:t>
            </a:r>
            <a:endParaRPr sz="2400" b="1">
              <a:latin typeface="Poppins"/>
              <a:ea typeface="Poppins"/>
              <a:cs typeface="Poppins"/>
              <a:sym typeface="Poppins"/>
            </a:endParaRPr>
          </a:p>
          <a:p>
            <a:pPr marL="0" lvl="0" indent="0" algn="l" rtl="0">
              <a:spcBef>
                <a:spcPts val="0"/>
              </a:spcBef>
              <a:spcAft>
                <a:spcPts val="0"/>
              </a:spcAft>
              <a:buNone/>
            </a:pPr>
            <a:endParaRPr sz="2300" b="1">
              <a:latin typeface="Poppins"/>
              <a:ea typeface="Poppins"/>
              <a:cs typeface="Poppins"/>
              <a:sym typeface="Poppins"/>
            </a:endParaRPr>
          </a:p>
          <a:p>
            <a:pPr marL="457200" lvl="0" indent="-355600" algn="l" rtl="0">
              <a:spcBef>
                <a:spcPts val="0"/>
              </a:spcBef>
              <a:spcAft>
                <a:spcPts val="0"/>
              </a:spcAft>
              <a:buSzPts val="2000"/>
              <a:buFont typeface="Poppins"/>
              <a:buChar char="●"/>
            </a:pPr>
            <a:r>
              <a:rPr lang="en" sz="2000" b="1">
                <a:latin typeface="Poppins"/>
                <a:ea typeface="Poppins"/>
                <a:cs typeface="Poppins"/>
                <a:sym typeface="Poppins"/>
              </a:rPr>
              <a:t>Who has scored the most points in basketball?</a:t>
            </a:r>
            <a:endParaRPr sz="2000" b="1">
              <a:latin typeface="Poppins"/>
              <a:ea typeface="Poppins"/>
              <a:cs typeface="Poppins"/>
              <a:sym typeface="Poppins"/>
            </a:endParaRPr>
          </a:p>
          <a:p>
            <a:pPr marL="457200" lvl="0" indent="-355600" algn="l" rtl="0">
              <a:spcBef>
                <a:spcPts val="1000"/>
              </a:spcBef>
              <a:spcAft>
                <a:spcPts val="0"/>
              </a:spcAft>
              <a:buSzPts val="2000"/>
              <a:buFont typeface="Poppins"/>
              <a:buChar char="●"/>
            </a:pPr>
            <a:r>
              <a:rPr lang="en" sz="2000" b="1">
                <a:latin typeface="Poppins"/>
                <a:ea typeface="Poppins"/>
                <a:cs typeface="Poppins"/>
                <a:sym typeface="Poppins"/>
              </a:rPr>
              <a:t>Which song has been streamed the most?</a:t>
            </a:r>
            <a:endParaRPr sz="2000" b="1">
              <a:latin typeface="Poppins"/>
              <a:ea typeface="Poppins"/>
              <a:cs typeface="Poppins"/>
              <a:sym typeface="Poppins"/>
            </a:endParaRPr>
          </a:p>
          <a:p>
            <a:pPr marL="457200" lvl="0" indent="-355600" algn="l" rtl="0">
              <a:spcBef>
                <a:spcPts val="1000"/>
              </a:spcBef>
              <a:spcAft>
                <a:spcPts val="0"/>
              </a:spcAft>
              <a:buSzPts val="2000"/>
              <a:buFont typeface="Poppins"/>
              <a:buChar char="●"/>
            </a:pPr>
            <a:r>
              <a:rPr lang="en" sz="2000" b="1">
                <a:latin typeface="Poppins"/>
                <a:ea typeface="Poppins"/>
                <a:cs typeface="Poppins"/>
                <a:sym typeface="Poppins"/>
              </a:rPr>
              <a:t>What’s the coldest temperature ever recorded on earth?</a:t>
            </a:r>
            <a:endParaRPr sz="2000" b="1">
              <a:latin typeface="Poppins"/>
              <a:ea typeface="Poppins"/>
              <a:cs typeface="Poppins"/>
              <a:sym typeface="Poppins"/>
            </a:endParaRPr>
          </a:p>
          <a:p>
            <a:pPr marL="0" lvl="0" indent="0" algn="l" rtl="0">
              <a:spcBef>
                <a:spcPts val="1000"/>
              </a:spcBef>
              <a:spcAft>
                <a:spcPts val="0"/>
              </a:spcAft>
              <a:buClr>
                <a:schemeClr val="dk1"/>
              </a:buClr>
              <a:buSzPts val="1100"/>
              <a:buFont typeface="Arial"/>
              <a:buNone/>
            </a:pPr>
            <a:endParaRPr sz="2300" b="1">
              <a:latin typeface="Poppins"/>
              <a:ea typeface="Poppins"/>
              <a:cs typeface="Poppins"/>
              <a:sym typeface="Poppins"/>
            </a:endParaRPr>
          </a:p>
          <a:p>
            <a:pPr marL="0" lvl="0" indent="0" algn="l" rtl="0">
              <a:spcBef>
                <a:spcPts val="0"/>
              </a:spcBef>
              <a:spcAft>
                <a:spcPts val="0"/>
              </a:spcAft>
              <a:buNone/>
            </a:pPr>
            <a:endParaRPr sz="2300" b="1">
              <a:latin typeface="Poppins"/>
              <a:ea typeface="Poppins"/>
              <a:cs typeface="Poppins"/>
              <a:sym typeface="Poppins"/>
            </a:endParaRPr>
          </a:p>
        </p:txBody>
      </p:sp>
      <p:sp>
        <p:nvSpPr>
          <p:cNvPr id="102" name="Google Shape;102;p18"/>
          <p:cNvSpPr/>
          <p:nvPr/>
        </p:nvSpPr>
        <p:spPr>
          <a:xfrm>
            <a:off x="6700925" y="2127861"/>
            <a:ext cx="1325700" cy="1198500"/>
          </a:xfrm>
          <a:prstGeom prst="wedgeEllipseCallout">
            <a:avLst>
              <a:gd name="adj1" fmla="val -20833"/>
              <a:gd name="adj2" fmla="val 62500"/>
            </a:avLst>
          </a:prstGeom>
          <a:solidFill>
            <a:srgbClr val="7F3B85">
              <a:alpha val="4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03" name="Google Shape;103;p18"/>
          <p:cNvSpPr/>
          <p:nvPr/>
        </p:nvSpPr>
        <p:spPr>
          <a:xfrm flipH="1">
            <a:off x="7417700" y="2639378"/>
            <a:ext cx="1325700" cy="1198500"/>
          </a:xfrm>
          <a:prstGeom prst="wedgeEllipseCallout">
            <a:avLst>
              <a:gd name="adj1" fmla="val -20833"/>
              <a:gd name="adj2" fmla="val 62500"/>
            </a:avLst>
          </a:prstGeom>
          <a:solidFill>
            <a:srgbClr val="00CDFF">
              <a:alpha val="4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6"/>
          <p:cNvSpPr txBox="1">
            <a:spLocks noGrp="1"/>
          </p:cNvSpPr>
          <p:nvPr>
            <p:ph type="title"/>
          </p:nvPr>
        </p:nvSpPr>
        <p:spPr>
          <a:xfrm>
            <a:off x="311700" y="1130825"/>
            <a:ext cx="8520600" cy="54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7" name="Google Shape;287;p36"/>
          <p:cNvSpPr txBox="1">
            <a:spLocks noGrp="1"/>
          </p:cNvSpPr>
          <p:nvPr>
            <p:ph type="body" idx="1"/>
          </p:nvPr>
        </p:nvSpPr>
        <p:spPr>
          <a:xfrm>
            <a:off x="199575" y="1644650"/>
            <a:ext cx="4166400" cy="2177400"/>
          </a:xfrm>
          <a:prstGeom prst="rect">
            <a:avLst/>
          </a:prstGeom>
        </p:spPr>
        <p:txBody>
          <a:bodyPr spcFirstLastPara="1" wrap="square" lIns="91425" tIns="45700" rIns="91425" bIns="45700" anchor="t" anchorCtr="0">
            <a:spAutoFit/>
          </a:bodyPr>
          <a:lstStyle/>
          <a:p>
            <a:pPr marL="0" lvl="0" indent="0" algn="l" rtl="0">
              <a:spcBef>
                <a:spcPts val="1000"/>
              </a:spcBef>
              <a:spcAft>
                <a:spcPts val="0"/>
              </a:spcAft>
              <a:buNone/>
            </a:pPr>
            <a:r>
              <a:rPr lang="en" sz="2200">
                <a:latin typeface="Poppins"/>
                <a:ea typeface="Poppins"/>
                <a:cs typeface="Poppins"/>
                <a:sym typeface="Poppins"/>
              </a:rPr>
              <a:t>AI overviews often </a:t>
            </a:r>
            <a:br>
              <a:rPr lang="en" sz="2200">
                <a:latin typeface="Poppins"/>
                <a:ea typeface="Poppins"/>
                <a:cs typeface="Poppins"/>
                <a:sym typeface="Poppins"/>
              </a:rPr>
            </a:br>
            <a:r>
              <a:rPr lang="en" sz="2200">
                <a:latin typeface="Poppins"/>
                <a:ea typeface="Poppins"/>
                <a:cs typeface="Poppins"/>
                <a:sym typeface="Poppins"/>
              </a:rPr>
              <a:t>have link icons:</a:t>
            </a:r>
            <a:endParaRPr sz="2200">
              <a:latin typeface="Poppins"/>
              <a:ea typeface="Poppins"/>
              <a:cs typeface="Poppins"/>
              <a:sym typeface="Poppins"/>
            </a:endParaRPr>
          </a:p>
          <a:p>
            <a:pPr marL="0" lvl="0" indent="0" algn="l" rtl="0">
              <a:spcBef>
                <a:spcPts val="1000"/>
              </a:spcBef>
              <a:spcAft>
                <a:spcPts val="0"/>
              </a:spcAft>
              <a:buNone/>
            </a:pPr>
            <a:endParaRPr sz="2200">
              <a:latin typeface="Poppins"/>
              <a:ea typeface="Poppins"/>
              <a:cs typeface="Poppins"/>
              <a:sym typeface="Poppins"/>
            </a:endParaRPr>
          </a:p>
          <a:p>
            <a:pPr marL="0" lvl="0" indent="0" algn="l" rtl="0">
              <a:spcBef>
                <a:spcPts val="1000"/>
              </a:spcBef>
              <a:spcAft>
                <a:spcPts val="0"/>
              </a:spcAft>
              <a:buNone/>
            </a:pPr>
            <a:r>
              <a:rPr lang="en" sz="2200">
                <a:latin typeface="Poppins"/>
                <a:ea typeface="Poppins"/>
                <a:cs typeface="Poppins"/>
                <a:sym typeface="Poppins"/>
              </a:rPr>
              <a:t>You can click on these to find links to websites with more information</a:t>
            </a:r>
            <a:endParaRPr sz="2200">
              <a:latin typeface="Poppins"/>
              <a:ea typeface="Poppins"/>
              <a:cs typeface="Poppins"/>
              <a:sym typeface="Poppins"/>
            </a:endParaRPr>
          </a:p>
        </p:txBody>
      </p:sp>
      <p:sp>
        <p:nvSpPr>
          <p:cNvPr id="288" name="Google Shape;288;p36"/>
          <p:cNvSpPr txBox="1"/>
          <p:nvPr/>
        </p:nvSpPr>
        <p:spPr>
          <a:xfrm>
            <a:off x="1088443" y="178121"/>
            <a:ext cx="66912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1">
                <a:solidFill>
                  <a:srgbClr val="FFFFFF"/>
                </a:solidFill>
                <a:latin typeface="Poppins"/>
                <a:ea typeface="Poppins"/>
                <a:cs typeface="Poppins"/>
                <a:sym typeface="Poppins"/>
              </a:rPr>
              <a:t>Using AI Overviews</a:t>
            </a:r>
            <a:endParaRPr sz="3600">
              <a:latin typeface="Poppins"/>
              <a:ea typeface="Poppins"/>
              <a:cs typeface="Poppins"/>
              <a:sym typeface="Poppins"/>
            </a:endParaRPr>
          </a:p>
        </p:txBody>
      </p:sp>
      <p:grpSp>
        <p:nvGrpSpPr>
          <p:cNvPr id="289" name="Google Shape;289;p36"/>
          <p:cNvGrpSpPr/>
          <p:nvPr/>
        </p:nvGrpSpPr>
        <p:grpSpPr>
          <a:xfrm>
            <a:off x="3147217" y="1676835"/>
            <a:ext cx="1113832" cy="769548"/>
            <a:chOff x="4283775" y="2524850"/>
            <a:chExt cx="1640400" cy="1087700"/>
          </a:xfrm>
        </p:grpSpPr>
        <p:sp>
          <p:nvSpPr>
            <p:cNvPr id="290" name="Google Shape;290;p36"/>
            <p:cNvSpPr/>
            <p:nvPr/>
          </p:nvSpPr>
          <p:spPr>
            <a:xfrm>
              <a:off x="4989675" y="2571750"/>
              <a:ext cx="934500" cy="993900"/>
            </a:xfrm>
            <a:prstGeom prst="flowChartDelay">
              <a:avLst/>
            </a:prstGeom>
            <a:solidFill>
              <a:srgbClr val="E5ED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1" name="Google Shape;291;p36"/>
            <p:cNvSpPr/>
            <p:nvPr/>
          </p:nvSpPr>
          <p:spPr>
            <a:xfrm rot="10800000">
              <a:off x="4283775" y="2571750"/>
              <a:ext cx="934500" cy="993900"/>
            </a:xfrm>
            <a:prstGeom prst="flowChartDelay">
              <a:avLst/>
            </a:prstGeom>
            <a:solidFill>
              <a:srgbClr val="E5ED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2" name="Google Shape;292;p36" title="link icon.png"/>
            <p:cNvPicPr preferRelativeResize="0"/>
            <p:nvPr/>
          </p:nvPicPr>
          <p:blipFill>
            <a:blip r:embed="rId3">
              <a:alphaModFix/>
            </a:blip>
            <a:stretch>
              <a:fillRect/>
            </a:stretch>
          </p:blipFill>
          <p:spPr>
            <a:xfrm>
              <a:off x="4534625" y="2524850"/>
              <a:ext cx="1114375" cy="1087700"/>
            </a:xfrm>
            <a:prstGeom prst="rect">
              <a:avLst/>
            </a:prstGeom>
            <a:noFill/>
            <a:ln>
              <a:noFill/>
            </a:ln>
          </p:spPr>
        </p:pic>
      </p:grpSp>
      <p:pic>
        <p:nvPicPr>
          <p:cNvPr id="293" name="Google Shape;293;p36"/>
          <p:cNvPicPr preferRelativeResize="0"/>
          <p:nvPr/>
        </p:nvPicPr>
        <p:blipFill>
          <a:blip r:embed="rId4">
            <a:alphaModFix/>
          </a:blip>
          <a:stretch>
            <a:fillRect/>
          </a:stretch>
        </p:blipFill>
        <p:spPr>
          <a:xfrm>
            <a:off x="5538250" y="1021800"/>
            <a:ext cx="2857275" cy="4042626"/>
          </a:xfrm>
          <a:prstGeom prst="rect">
            <a:avLst/>
          </a:prstGeom>
          <a:noFill/>
          <a:ln>
            <a:noFill/>
          </a:ln>
        </p:spPr>
      </p:pic>
      <p:cxnSp>
        <p:nvCxnSpPr>
          <p:cNvPr id="294" name="Google Shape;294;p36"/>
          <p:cNvCxnSpPr/>
          <p:nvPr/>
        </p:nvCxnSpPr>
        <p:spPr>
          <a:xfrm>
            <a:off x="4323950" y="2117575"/>
            <a:ext cx="1151400" cy="3288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7"/>
          <p:cNvPicPr preferRelativeResize="0"/>
          <p:nvPr/>
        </p:nvPicPr>
        <p:blipFill>
          <a:blip r:embed="rId3">
            <a:alphaModFix/>
          </a:blip>
          <a:stretch>
            <a:fillRect/>
          </a:stretch>
        </p:blipFill>
        <p:spPr>
          <a:xfrm>
            <a:off x="92550" y="1090200"/>
            <a:ext cx="8968655" cy="3264850"/>
          </a:xfrm>
          <a:prstGeom prst="rect">
            <a:avLst/>
          </a:prstGeom>
          <a:noFill/>
          <a:ln>
            <a:noFill/>
          </a:ln>
        </p:spPr>
      </p:pic>
      <p:sp>
        <p:nvSpPr>
          <p:cNvPr id="300" name="Google Shape;300;p37"/>
          <p:cNvSpPr/>
          <p:nvPr/>
        </p:nvSpPr>
        <p:spPr>
          <a:xfrm>
            <a:off x="1645950" y="202900"/>
            <a:ext cx="5996400" cy="546000"/>
          </a:xfrm>
          <a:prstGeom prst="roundRect">
            <a:avLst>
              <a:gd name="adj" fmla="val 16667"/>
            </a:avLst>
          </a:prstGeom>
          <a:solidFill>
            <a:srgbClr val="FFFFFF"/>
          </a:solid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900"/>
              <a:t>What is the most trafficked animal in the world?</a:t>
            </a:r>
            <a:endParaRPr sz="1900"/>
          </a:p>
        </p:txBody>
      </p:sp>
      <p:pic>
        <p:nvPicPr>
          <p:cNvPr id="301" name="Google Shape;301;p37"/>
          <p:cNvPicPr preferRelativeResize="0"/>
          <p:nvPr/>
        </p:nvPicPr>
        <p:blipFill rotWithShape="1">
          <a:blip r:embed="rId4">
            <a:alphaModFix/>
          </a:blip>
          <a:srcRect t="5721" r="16422" b="9396"/>
          <a:stretch/>
        </p:blipFill>
        <p:spPr>
          <a:xfrm>
            <a:off x="7056627" y="268713"/>
            <a:ext cx="393198" cy="414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p:nvPr/>
        </p:nvSpPr>
        <p:spPr>
          <a:xfrm>
            <a:off x="2038200" y="202900"/>
            <a:ext cx="5067600" cy="546000"/>
          </a:xfrm>
          <a:prstGeom prst="roundRect">
            <a:avLst>
              <a:gd name="adj" fmla="val 16667"/>
            </a:avLst>
          </a:prstGeom>
          <a:solidFill>
            <a:srgbClr val="FFFFFF"/>
          </a:solid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900"/>
              <a:t>Why do we have daylight savings time?</a:t>
            </a:r>
            <a:endParaRPr sz="1900"/>
          </a:p>
        </p:txBody>
      </p:sp>
      <p:pic>
        <p:nvPicPr>
          <p:cNvPr id="307" name="Google Shape;307;p38"/>
          <p:cNvPicPr preferRelativeResize="0"/>
          <p:nvPr/>
        </p:nvPicPr>
        <p:blipFill rotWithShape="1">
          <a:blip r:embed="rId3">
            <a:alphaModFix/>
          </a:blip>
          <a:srcRect t="5721" r="16422" b="9396"/>
          <a:stretch/>
        </p:blipFill>
        <p:spPr>
          <a:xfrm>
            <a:off x="6534477" y="268713"/>
            <a:ext cx="393198" cy="414375"/>
          </a:xfrm>
          <a:prstGeom prst="rect">
            <a:avLst/>
          </a:prstGeom>
          <a:noFill/>
          <a:ln>
            <a:noFill/>
          </a:ln>
        </p:spPr>
      </p:pic>
      <p:pic>
        <p:nvPicPr>
          <p:cNvPr id="308" name="Google Shape;308;p38"/>
          <p:cNvPicPr preferRelativeResize="0"/>
          <p:nvPr/>
        </p:nvPicPr>
        <p:blipFill>
          <a:blip r:embed="rId4">
            <a:alphaModFix/>
          </a:blip>
          <a:stretch>
            <a:fillRect/>
          </a:stretch>
        </p:blipFill>
        <p:spPr>
          <a:xfrm>
            <a:off x="61225" y="1171475"/>
            <a:ext cx="4540700" cy="3845975"/>
          </a:xfrm>
          <a:prstGeom prst="rect">
            <a:avLst/>
          </a:prstGeom>
          <a:noFill/>
          <a:ln>
            <a:noFill/>
          </a:ln>
        </p:spPr>
      </p:pic>
      <p:sp>
        <p:nvSpPr>
          <p:cNvPr id="309" name="Google Shape;309;p38"/>
          <p:cNvSpPr txBox="1"/>
          <p:nvPr/>
        </p:nvSpPr>
        <p:spPr>
          <a:xfrm>
            <a:off x="5093350" y="1019075"/>
            <a:ext cx="39549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3F3F3F"/>
                </a:solidFill>
                <a:latin typeface="Poppins"/>
                <a:ea typeface="Poppins"/>
                <a:cs typeface="Poppins"/>
                <a:sym typeface="Poppins"/>
              </a:rPr>
              <a:t>Long AI overviews will have links for each section</a:t>
            </a:r>
            <a:endParaRPr sz="2200">
              <a:solidFill>
                <a:srgbClr val="3F3F3F"/>
              </a:solidFill>
              <a:latin typeface="Poppins"/>
              <a:ea typeface="Poppins"/>
              <a:cs typeface="Poppins"/>
              <a:sym typeface="Poppins"/>
            </a:endParaRPr>
          </a:p>
        </p:txBody>
      </p:sp>
      <p:sp>
        <p:nvSpPr>
          <p:cNvPr id="310" name="Google Shape;310;p38"/>
          <p:cNvSpPr txBox="1"/>
          <p:nvPr/>
        </p:nvSpPr>
        <p:spPr>
          <a:xfrm>
            <a:off x="4692075" y="4154425"/>
            <a:ext cx="44520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3F3F3F"/>
                </a:solidFill>
                <a:latin typeface="Poppins"/>
                <a:ea typeface="Poppins"/>
                <a:cs typeface="Poppins"/>
                <a:sym typeface="Poppins"/>
              </a:rPr>
              <a:t>Click to find more information about that section</a:t>
            </a:r>
            <a:endParaRPr sz="2400">
              <a:solidFill>
                <a:srgbClr val="3F3F3F"/>
              </a:solidFill>
            </a:endParaRPr>
          </a:p>
        </p:txBody>
      </p:sp>
      <p:pic>
        <p:nvPicPr>
          <p:cNvPr id="311" name="Google Shape;311;p38"/>
          <p:cNvPicPr preferRelativeResize="0"/>
          <p:nvPr/>
        </p:nvPicPr>
        <p:blipFill>
          <a:blip r:embed="rId5">
            <a:alphaModFix/>
          </a:blip>
          <a:stretch>
            <a:fillRect/>
          </a:stretch>
        </p:blipFill>
        <p:spPr>
          <a:xfrm>
            <a:off x="5840775" y="1997675"/>
            <a:ext cx="2460050" cy="1977599"/>
          </a:xfrm>
          <a:prstGeom prst="rect">
            <a:avLst/>
          </a:prstGeom>
          <a:noFill/>
          <a:ln>
            <a:noFill/>
          </a:ln>
        </p:spPr>
      </p:pic>
      <p:cxnSp>
        <p:nvCxnSpPr>
          <p:cNvPr id="312" name="Google Shape;312;p38"/>
          <p:cNvCxnSpPr/>
          <p:nvPr/>
        </p:nvCxnSpPr>
        <p:spPr>
          <a:xfrm rot="10800000" flipH="1">
            <a:off x="3640825" y="3633250"/>
            <a:ext cx="2130900" cy="300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9"/>
          <p:cNvSpPr/>
          <p:nvPr/>
        </p:nvSpPr>
        <p:spPr>
          <a:xfrm>
            <a:off x="2817450" y="202900"/>
            <a:ext cx="3509100" cy="546000"/>
          </a:xfrm>
          <a:prstGeom prst="roundRect">
            <a:avLst>
              <a:gd name="adj" fmla="val 16667"/>
            </a:avLst>
          </a:prstGeom>
          <a:solidFill>
            <a:srgbClr val="FFFFFF"/>
          </a:solid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900"/>
              <a:t>What causes hiccups?</a:t>
            </a:r>
            <a:endParaRPr sz="1900"/>
          </a:p>
        </p:txBody>
      </p:sp>
      <p:pic>
        <p:nvPicPr>
          <p:cNvPr id="318" name="Google Shape;318;p39"/>
          <p:cNvPicPr preferRelativeResize="0"/>
          <p:nvPr/>
        </p:nvPicPr>
        <p:blipFill rotWithShape="1">
          <a:blip r:embed="rId3">
            <a:alphaModFix/>
          </a:blip>
          <a:srcRect t="5721" r="16422" b="9396"/>
          <a:stretch/>
        </p:blipFill>
        <p:spPr>
          <a:xfrm>
            <a:off x="5789727" y="268713"/>
            <a:ext cx="393198" cy="414375"/>
          </a:xfrm>
          <a:prstGeom prst="rect">
            <a:avLst/>
          </a:prstGeom>
          <a:noFill/>
          <a:ln>
            <a:noFill/>
          </a:ln>
        </p:spPr>
      </p:pic>
      <p:sp>
        <p:nvSpPr>
          <p:cNvPr id="319" name="Google Shape;319;p39"/>
          <p:cNvSpPr txBox="1"/>
          <p:nvPr/>
        </p:nvSpPr>
        <p:spPr>
          <a:xfrm>
            <a:off x="765888" y="2816850"/>
            <a:ext cx="7612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585F7E"/>
                </a:solidFill>
              </a:rPr>
              <a:t>This is for informational purposes only. For medical advice or diagnosis, consult a professional. AI responses may include mistakes.</a:t>
            </a:r>
            <a:endParaRPr sz="1800">
              <a:solidFill>
                <a:srgbClr val="585F7E"/>
              </a:solidFill>
            </a:endParaRPr>
          </a:p>
        </p:txBody>
      </p:sp>
      <p:pic>
        <p:nvPicPr>
          <p:cNvPr id="320" name="Google Shape;320;p39"/>
          <p:cNvPicPr preferRelativeResize="0"/>
          <p:nvPr/>
        </p:nvPicPr>
        <p:blipFill>
          <a:blip r:embed="rId4">
            <a:alphaModFix/>
          </a:blip>
          <a:stretch>
            <a:fillRect/>
          </a:stretch>
        </p:blipFill>
        <p:spPr>
          <a:xfrm>
            <a:off x="1697787" y="995200"/>
            <a:ext cx="5748425" cy="1821650"/>
          </a:xfrm>
          <a:prstGeom prst="rect">
            <a:avLst/>
          </a:prstGeom>
          <a:noFill/>
          <a:ln>
            <a:noFill/>
          </a:ln>
        </p:spPr>
      </p:pic>
      <p:sp>
        <p:nvSpPr>
          <p:cNvPr id="321" name="Google Shape;321;p39"/>
          <p:cNvSpPr txBox="1"/>
          <p:nvPr/>
        </p:nvSpPr>
        <p:spPr>
          <a:xfrm>
            <a:off x="2374200" y="4019900"/>
            <a:ext cx="6546000" cy="1015800"/>
          </a:xfrm>
          <a:prstGeom prst="rect">
            <a:avLst/>
          </a:prstGeom>
          <a:solidFill>
            <a:srgbClr val="C0F2FE">
              <a:alpha val="5188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Poppins"/>
                <a:ea typeface="Poppins"/>
                <a:cs typeface="Poppins"/>
                <a:sym typeface="Poppins"/>
              </a:rPr>
              <a:t>AI overviews give you a warning that it can include mistakes, so it’s important to check that the information is true!</a:t>
            </a:r>
            <a:endParaRPr sz="1800">
              <a:solidFill>
                <a:schemeClr val="dk1"/>
              </a:solidFill>
              <a:latin typeface="Poppins"/>
              <a:ea typeface="Poppins"/>
              <a:cs typeface="Poppins"/>
              <a:sym typeface="Poppins"/>
            </a:endParaRPr>
          </a:p>
        </p:txBody>
      </p:sp>
      <p:cxnSp>
        <p:nvCxnSpPr>
          <p:cNvPr id="322" name="Google Shape;322;p39"/>
          <p:cNvCxnSpPr>
            <a:stCxn id="321" idx="0"/>
            <a:endCxn id="323" idx="2"/>
          </p:cNvCxnSpPr>
          <p:nvPr/>
        </p:nvCxnSpPr>
        <p:spPr>
          <a:xfrm rot="10800000" flipH="1">
            <a:off x="5647200" y="3522200"/>
            <a:ext cx="76200" cy="497700"/>
          </a:xfrm>
          <a:prstGeom prst="straightConnector1">
            <a:avLst/>
          </a:prstGeom>
          <a:noFill/>
          <a:ln w="38100" cap="flat" cmpd="sng">
            <a:solidFill>
              <a:schemeClr val="dk2"/>
            </a:solidFill>
            <a:prstDash val="solid"/>
            <a:round/>
            <a:headEnd type="none" w="med" len="med"/>
            <a:tailEnd type="triangle" w="med" len="med"/>
          </a:ln>
        </p:spPr>
      </p:cxnSp>
      <p:sp>
        <p:nvSpPr>
          <p:cNvPr id="323" name="Google Shape;323;p39"/>
          <p:cNvSpPr/>
          <p:nvPr/>
        </p:nvSpPr>
        <p:spPr>
          <a:xfrm>
            <a:off x="4572000" y="3169825"/>
            <a:ext cx="2302500" cy="3525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p:nvPr/>
        </p:nvSpPr>
        <p:spPr>
          <a:xfrm>
            <a:off x="5017800" y="1278775"/>
            <a:ext cx="39012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latin typeface="Poppins"/>
                <a:ea typeface="Poppins"/>
                <a:cs typeface="Poppins"/>
                <a:sym typeface="Poppins"/>
              </a:rPr>
              <a:t>In 2024, Google’s AI overview told people to glue their cheese to their pizza if it wasn’t sticking</a:t>
            </a:r>
            <a:endParaRPr sz="2000">
              <a:solidFill>
                <a:schemeClr val="dk1"/>
              </a:solidFill>
              <a:latin typeface="Poppins"/>
              <a:ea typeface="Poppins"/>
              <a:cs typeface="Poppins"/>
              <a:sym typeface="Poppins"/>
            </a:endParaRPr>
          </a:p>
          <a:p>
            <a:pPr marL="0" lvl="0" indent="0" algn="l" rtl="0">
              <a:spcBef>
                <a:spcPts val="0"/>
              </a:spcBef>
              <a:spcAft>
                <a:spcPts val="0"/>
              </a:spcAft>
              <a:buNone/>
            </a:pPr>
            <a:endParaRPr sz="2000">
              <a:solidFill>
                <a:schemeClr val="dk1"/>
              </a:solidFill>
              <a:latin typeface="Poppins"/>
              <a:ea typeface="Poppins"/>
              <a:cs typeface="Poppins"/>
              <a:sym typeface="Poppins"/>
            </a:endParaRPr>
          </a:p>
          <a:p>
            <a:pPr marL="0" lvl="0" indent="0" algn="l" rtl="0">
              <a:spcBef>
                <a:spcPts val="0"/>
              </a:spcBef>
              <a:spcAft>
                <a:spcPts val="0"/>
              </a:spcAft>
              <a:buNone/>
            </a:pPr>
            <a:r>
              <a:rPr lang="en" sz="2000">
                <a:solidFill>
                  <a:schemeClr val="dk1"/>
                </a:solidFill>
                <a:latin typeface="Poppins"/>
                <a:ea typeface="Poppins"/>
                <a:cs typeface="Poppins"/>
                <a:sym typeface="Poppins"/>
              </a:rPr>
              <a:t>The AI took this information from a Reddit post which was written as a joke</a:t>
            </a:r>
            <a:endParaRPr sz="2000">
              <a:solidFill>
                <a:schemeClr val="dk1"/>
              </a:solidFill>
              <a:latin typeface="Poppins"/>
              <a:ea typeface="Poppins"/>
              <a:cs typeface="Poppins"/>
              <a:sym typeface="Poppins"/>
            </a:endParaRPr>
          </a:p>
          <a:p>
            <a:pPr marL="0" lvl="0" indent="0" algn="l" rtl="0">
              <a:spcBef>
                <a:spcPts val="0"/>
              </a:spcBef>
              <a:spcAft>
                <a:spcPts val="0"/>
              </a:spcAft>
              <a:buNone/>
            </a:pPr>
            <a:endParaRPr sz="2000">
              <a:solidFill>
                <a:schemeClr val="dk1"/>
              </a:solidFill>
              <a:latin typeface="Poppins"/>
              <a:ea typeface="Poppins"/>
              <a:cs typeface="Poppins"/>
              <a:sym typeface="Poppins"/>
            </a:endParaRPr>
          </a:p>
          <a:p>
            <a:pPr marL="0" lvl="0" indent="0" algn="l" rtl="0">
              <a:spcBef>
                <a:spcPts val="0"/>
              </a:spcBef>
              <a:spcAft>
                <a:spcPts val="0"/>
              </a:spcAft>
              <a:buNone/>
            </a:pPr>
            <a:r>
              <a:rPr lang="en" sz="2000">
                <a:solidFill>
                  <a:schemeClr val="dk1"/>
                </a:solidFill>
                <a:latin typeface="Poppins"/>
                <a:ea typeface="Poppins"/>
                <a:cs typeface="Poppins"/>
                <a:sym typeface="Poppins"/>
              </a:rPr>
              <a:t>Google has now fixed this mistake, but new mistakes pop up now and then…</a:t>
            </a:r>
            <a:endParaRPr sz="2000">
              <a:solidFill>
                <a:schemeClr val="dk1"/>
              </a:solidFill>
              <a:latin typeface="Poppins"/>
              <a:ea typeface="Poppins"/>
              <a:cs typeface="Poppins"/>
              <a:sym typeface="Poppins"/>
            </a:endParaRPr>
          </a:p>
        </p:txBody>
      </p:sp>
      <p:pic>
        <p:nvPicPr>
          <p:cNvPr id="329" name="Google Shape;329;p40"/>
          <p:cNvPicPr preferRelativeResize="0"/>
          <p:nvPr/>
        </p:nvPicPr>
        <p:blipFill>
          <a:blip r:embed="rId3">
            <a:alphaModFix/>
          </a:blip>
          <a:stretch>
            <a:fillRect/>
          </a:stretch>
        </p:blipFill>
        <p:spPr>
          <a:xfrm>
            <a:off x="0" y="886325"/>
            <a:ext cx="4614833" cy="4257175"/>
          </a:xfrm>
          <a:prstGeom prst="rect">
            <a:avLst/>
          </a:prstGeom>
          <a:noFill/>
          <a:ln>
            <a:noFill/>
          </a:ln>
        </p:spPr>
      </p:pic>
      <p:sp>
        <p:nvSpPr>
          <p:cNvPr id="330" name="Google Shape;330;p40"/>
          <p:cNvSpPr txBox="1"/>
          <p:nvPr/>
        </p:nvSpPr>
        <p:spPr>
          <a:xfrm>
            <a:off x="1088443" y="178121"/>
            <a:ext cx="66912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1">
                <a:solidFill>
                  <a:srgbClr val="FFFFFF"/>
                </a:solidFill>
                <a:latin typeface="Poppins"/>
                <a:ea typeface="Poppins"/>
                <a:cs typeface="Poppins"/>
                <a:sym typeface="Poppins"/>
              </a:rPr>
              <a:t>AI Mistakes</a:t>
            </a:r>
            <a:endParaRPr sz="3600">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1"/>
          <p:cNvSpPr txBox="1"/>
          <p:nvPr/>
        </p:nvSpPr>
        <p:spPr>
          <a:xfrm>
            <a:off x="3515100" y="2018925"/>
            <a:ext cx="4902900" cy="2339700"/>
          </a:xfrm>
          <a:prstGeom prst="rect">
            <a:avLst/>
          </a:prstGeom>
          <a:solidFill>
            <a:srgbClr val="C0F2FE">
              <a:alpha val="5188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latin typeface="Poppins"/>
                <a:ea typeface="Poppins"/>
                <a:cs typeface="Poppins"/>
                <a:sym typeface="Poppins"/>
              </a:rPr>
              <a:t>In 2025, Google’s AI overview would tell you where made-up sayings and phrases came from</a:t>
            </a:r>
            <a:endParaRPr sz="2000">
              <a:solidFill>
                <a:schemeClr val="dk1"/>
              </a:solidFill>
              <a:latin typeface="Poppins"/>
              <a:ea typeface="Poppins"/>
              <a:cs typeface="Poppins"/>
              <a:sym typeface="Poppins"/>
            </a:endParaRPr>
          </a:p>
          <a:p>
            <a:pPr marL="0" lvl="0" indent="0" algn="l" rtl="0">
              <a:spcBef>
                <a:spcPts val="0"/>
              </a:spcBef>
              <a:spcAft>
                <a:spcPts val="0"/>
              </a:spcAft>
              <a:buNone/>
            </a:pPr>
            <a:endParaRPr sz="2000">
              <a:solidFill>
                <a:schemeClr val="dk1"/>
              </a:solidFill>
              <a:latin typeface="Poppins"/>
              <a:ea typeface="Poppins"/>
              <a:cs typeface="Poppins"/>
              <a:sym typeface="Poppins"/>
            </a:endParaRPr>
          </a:p>
          <a:p>
            <a:pPr marL="0" lvl="0" indent="0" algn="l" rtl="0">
              <a:spcBef>
                <a:spcPts val="0"/>
              </a:spcBef>
              <a:spcAft>
                <a:spcPts val="0"/>
              </a:spcAft>
              <a:buNone/>
            </a:pPr>
            <a:r>
              <a:rPr lang="en" sz="2000">
                <a:solidFill>
                  <a:schemeClr val="dk1"/>
                </a:solidFill>
                <a:latin typeface="Poppins"/>
                <a:ea typeface="Poppins"/>
                <a:cs typeface="Poppins"/>
                <a:sym typeface="Poppins"/>
              </a:rPr>
              <a:t>The AI assumes there must be an answer, so when it can’t find one it might just make one up</a:t>
            </a:r>
            <a:endParaRPr sz="2000">
              <a:solidFill>
                <a:schemeClr val="dk1"/>
              </a:solidFill>
              <a:latin typeface="Poppins"/>
              <a:ea typeface="Poppins"/>
              <a:cs typeface="Poppins"/>
              <a:sym typeface="Poppins"/>
            </a:endParaRPr>
          </a:p>
        </p:txBody>
      </p:sp>
      <p:sp>
        <p:nvSpPr>
          <p:cNvPr id="336" name="Google Shape;336;p41"/>
          <p:cNvSpPr txBox="1"/>
          <p:nvPr/>
        </p:nvSpPr>
        <p:spPr>
          <a:xfrm>
            <a:off x="1088443" y="178121"/>
            <a:ext cx="66912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1">
                <a:solidFill>
                  <a:srgbClr val="FFFFFF"/>
                </a:solidFill>
                <a:latin typeface="Poppins"/>
                <a:ea typeface="Poppins"/>
                <a:cs typeface="Poppins"/>
                <a:sym typeface="Poppins"/>
              </a:rPr>
              <a:t>AI Mistakes</a:t>
            </a:r>
            <a:endParaRPr sz="3600">
              <a:latin typeface="Poppins"/>
              <a:ea typeface="Poppins"/>
              <a:cs typeface="Poppins"/>
              <a:sym typeface="Poppins"/>
            </a:endParaRPr>
          </a:p>
        </p:txBody>
      </p:sp>
      <p:pic>
        <p:nvPicPr>
          <p:cNvPr id="337" name="Google Shape;337;p41"/>
          <p:cNvPicPr preferRelativeResize="0"/>
          <p:nvPr/>
        </p:nvPicPr>
        <p:blipFill rotWithShape="1">
          <a:blip r:embed="rId3">
            <a:alphaModFix/>
          </a:blip>
          <a:srcRect t="17266" b="1899"/>
          <a:stretch/>
        </p:blipFill>
        <p:spPr>
          <a:xfrm>
            <a:off x="127100" y="1481125"/>
            <a:ext cx="2526899" cy="3570900"/>
          </a:xfrm>
          <a:prstGeom prst="rect">
            <a:avLst/>
          </a:prstGeom>
          <a:noFill/>
          <a:ln>
            <a:noFill/>
          </a:ln>
          <a:effectLst>
            <a:outerShdw blurRad="57150" dist="19050" dir="5400000" algn="bl" rotWithShape="0">
              <a:srgbClr val="000000">
                <a:alpha val="50000"/>
              </a:srgbClr>
            </a:outerShdw>
          </a:effectLst>
        </p:spPr>
      </p:pic>
      <p:sp>
        <p:nvSpPr>
          <p:cNvPr id="338" name="Google Shape;338;p41"/>
          <p:cNvSpPr/>
          <p:nvPr/>
        </p:nvSpPr>
        <p:spPr>
          <a:xfrm>
            <a:off x="96175" y="940275"/>
            <a:ext cx="4680900" cy="419100"/>
          </a:xfrm>
          <a:prstGeom prst="roundRect">
            <a:avLst>
              <a:gd name="adj" fmla="val 16667"/>
            </a:avLst>
          </a:prstGeom>
          <a:solidFill>
            <a:srgbClr val="FFFFFF"/>
          </a:solid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900"/>
              <a:t>You can’t lick a badger twice meaning</a:t>
            </a:r>
            <a:endParaRPr sz="1900"/>
          </a:p>
        </p:txBody>
      </p:sp>
      <p:pic>
        <p:nvPicPr>
          <p:cNvPr id="339" name="Google Shape;339;p41"/>
          <p:cNvPicPr preferRelativeResize="0"/>
          <p:nvPr/>
        </p:nvPicPr>
        <p:blipFill rotWithShape="1">
          <a:blip r:embed="rId4">
            <a:alphaModFix/>
          </a:blip>
          <a:srcRect t="5721" r="16422" b="9396"/>
          <a:stretch/>
        </p:blipFill>
        <p:spPr>
          <a:xfrm>
            <a:off x="4316449" y="973613"/>
            <a:ext cx="320635" cy="352425"/>
          </a:xfrm>
          <a:prstGeom prst="rect">
            <a:avLst/>
          </a:prstGeom>
          <a:noFill/>
          <a:ln>
            <a:noFill/>
          </a:ln>
        </p:spPr>
      </p:pic>
      <p:cxnSp>
        <p:nvCxnSpPr>
          <p:cNvPr id="340" name="Google Shape;340;p41"/>
          <p:cNvCxnSpPr/>
          <p:nvPr/>
        </p:nvCxnSpPr>
        <p:spPr>
          <a:xfrm rot="10800000">
            <a:off x="4844500" y="1173925"/>
            <a:ext cx="919500" cy="37200"/>
          </a:xfrm>
          <a:prstGeom prst="straightConnector1">
            <a:avLst/>
          </a:prstGeom>
          <a:noFill/>
          <a:ln w="38100" cap="flat" cmpd="sng">
            <a:solidFill>
              <a:srgbClr val="FF0000"/>
            </a:solidFill>
            <a:prstDash val="solid"/>
            <a:round/>
            <a:headEnd type="none" w="med" len="med"/>
            <a:tailEnd type="triangle" w="med" len="med"/>
          </a:ln>
        </p:spPr>
      </p:cxnSp>
      <p:sp>
        <p:nvSpPr>
          <p:cNvPr id="341" name="Google Shape;341;p41"/>
          <p:cNvSpPr txBox="1"/>
          <p:nvPr/>
        </p:nvSpPr>
        <p:spPr>
          <a:xfrm>
            <a:off x="5876150" y="973625"/>
            <a:ext cx="272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3F3F3F"/>
                </a:solidFill>
                <a:latin typeface="Poppins"/>
                <a:ea typeface="Poppins"/>
                <a:cs typeface="Poppins"/>
                <a:sym typeface="Poppins"/>
              </a:rPr>
              <a:t>Not a real saying!</a:t>
            </a:r>
            <a:endParaRPr sz="2200">
              <a:solidFill>
                <a:srgbClr val="3F3F3F"/>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F2FE">
            <a:alpha val="51880"/>
          </a:srgbClr>
        </a:solidFill>
        <a:effectLst/>
      </p:bgPr>
    </p:bg>
    <p:spTree>
      <p:nvGrpSpPr>
        <p:cNvPr id="1" name="Shape 345"/>
        <p:cNvGrpSpPr/>
        <p:nvPr/>
      </p:nvGrpSpPr>
      <p:grpSpPr>
        <a:xfrm>
          <a:off x="0" y="0"/>
          <a:ext cx="0" cy="0"/>
          <a:chOff x="0" y="0"/>
          <a:chExt cx="0" cy="0"/>
        </a:xfrm>
      </p:grpSpPr>
      <p:sp>
        <p:nvSpPr>
          <p:cNvPr id="346" name="Google Shape;346;p42"/>
          <p:cNvSpPr txBox="1">
            <a:spLocks noGrp="1"/>
          </p:cNvSpPr>
          <p:nvPr>
            <p:ph type="title"/>
          </p:nvPr>
        </p:nvSpPr>
        <p:spPr>
          <a:xfrm>
            <a:off x="2143950" y="137675"/>
            <a:ext cx="4856100" cy="624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oppins"/>
                <a:ea typeface="Poppins"/>
                <a:cs typeface="Poppins"/>
                <a:sym typeface="Poppins"/>
              </a:rPr>
              <a:t>Discuss</a:t>
            </a:r>
            <a:endParaRPr>
              <a:latin typeface="Poppins"/>
              <a:ea typeface="Poppins"/>
              <a:cs typeface="Poppins"/>
              <a:sym typeface="Poppins"/>
            </a:endParaRPr>
          </a:p>
        </p:txBody>
      </p:sp>
      <p:sp>
        <p:nvSpPr>
          <p:cNvPr id="347" name="Google Shape;347;p42"/>
          <p:cNvSpPr txBox="1"/>
          <p:nvPr/>
        </p:nvSpPr>
        <p:spPr>
          <a:xfrm>
            <a:off x="217375" y="919600"/>
            <a:ext cx="6107400" cy="351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b="1">
              <a:latin typeface="Poppins"/>
              <a:ea typeface="Poppins"/>
              <a:cs typeface="Poppins"/>
              <a:sym typeface="Poppins"/>
            </a:endParaRPr>
          </a:p>
          <a:p>
            <a:pPr marL="457200" lvl="0" indent="-368300" algn="l" rtl="0">
              <a:spcBef>
                <a:spcPts val="0"/>
              </a:spcBef>
              <a:spcAft>
                <a:spcPts val="0"/>
              </a:spcAft>
              <a:buSzPts val="2200"/>
              <a:buFont typeface="Poppins"/>
              <a:buChar char="●"/>
            </a:pPr>
            <a:r>
              <a:rPr lang="en" sz="2200">
                <a:latin typeface="Poppins"/>
                <a:ea typeface="Poppins"/>
                <a:cs typeface="Poppins"/>
                <a:sym typeface="Poppins"/>
              </a:rPr>
              <a:t>Should you trust what an AI overview says when you do a search? Why or why not?</a:t>
            </a:r>
            <a:br>
              <a:rPr lang="en" sz="2200">
                <a:latin typeface="Poppins"/>
                <a:ea typeface="Poppins"/>
                <a:cs typeface="Poppins"/>
                <a:sym typeface="Poppins"/>
              </a:rPr>
            </a:br>
            <a:endParaRPr sz="2200">
              <a:latin typeface="Poppins"/>
              <a:ea typeface="Poppins"/>
              <a:cs typeface="Poppins"/>
              <a:sym typeface="Poppins"/>
            </a:endParaRPr>
          </a:p>
          <a:p>
            <a:pPr marL="457200" lvl="0" indent="-368300" algn="l" rtl="0">
              <a:spcBef>
                <a:spcPts val="1000"/>
              </a:spcBef>
              <a:spcAft>
                <a:spcPts val="0"/>
              </a:spcAft>
              <a:buSzPts val="2200"/>
              <a:buFont typeface="Poppins"/>
              <a:buChar char="●"/>
            </a:pPr>
            <a:r>
              <a:rPr lang="en" sz="2200">
                <a:latin typeface="Poppins"/>
                <a:ea typeface="Poppins"/>
                <a:cs typeface="Poppins"/>
                <a:sym typeface="Poppins"/>
              </a:rPr>
              <a:t>What are some things you could do to make sure that what an AI overview is saying is true?</a:t>
            </a:r>
            <a:endParaRPr sz="2200">
              <a:latin typeface="Poppins"/>
              <a:ea typeface="Poppins"/>
              <a:cs typeface="Poppins"/>
              <a:sym typeface="Poppins"/>
            </a:endParaRPr>
          </a:p>
          <a:p>
            <a:pPr marL="0" lvl="0" indent="0" algn="l" rtl="0">
              <a:spcBef>
                <a:spcPts val="1000"/>
              </a:spcBef>
              <a:spcAft>
                <a:spcPts val="0"/>
              </a:spcAft>
              <a:buNone/>
            </a:pPr>
            <a:endParaRPr sz="2300" b="1">
              <a:latin typeface="Poppins"/>
              <a:ea typeface="Poppins"/>
              <a:cs typeface="Poppins"/>
              <a:sym typeface="Poppins"/>
            </a:endParaRPr>
          </a:p>
        </p:txBody>
      </p:sp>
      <p:sp>
        <p:nvSpPr>
          <p:cNvPr id="348" name="Google Shape;348;p42"/>
          <p:cNvSpPr/>
          <p:nvPr/>
        </p:nvSpPr>
        <p:spPr>
          <a:xfrm>
            <a:off x="6624725" y="1823061"/>
            <a:ext cx="1325700" cy="1198500"/>
          </a:xfrm>
          <a:prstGeom prst="wedgeEllipseCallout">
            <a:avLst>
              <a:gd name="adj1" fmla="val -20833"/>
              <a:gd name="adj2" fmla="val 62500"/>
            </a:avLst>
          </a:prstGeom>
          <a:solidFill>
            <a:srgbClr val="7F3B85">
              <a:alpha val="4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349" name="Google Shape;349;p42"/>
          <p:cNvSpPr/>
          <p:nvPr/>
        </p:nvSpPr>
        <p:spPr>
          <a:xfrm flipH="1">
            <a:off x="7341500" y="2334578"/>
            <a:ext cx="1325700" cy="1198500"/>
          </a:xfrm>
          <a:prstGeom prst="wedgeEllipseCallout">
            <a:avLst>
              <a:gd name="adj1" fmla="val -20833"/>
              <a:gd name="adj2" fmla="val 62500"/>
            </a:avLst>
          </a:prstGeom>
          <a:solidFill>
            <a:srgbClr val="00CDFF">
              <a:alpha val="4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Google Shape;108;p19" descr="Google is celebrating the most searched figures and moments in 25 years of Google Search. From BTS to Taylor Swift, see the moments that have changed the world and inspired the next generation to come. Explore more at https://trends.google.com/trends/yis/2023/GLOBAL/&#10;&#10;#YearinSearch &#10;&#10;Audio described version here: https://www.youtube.com/watch?v=AqduXftWeEE&#10;&#10;Music by:&#10;U2 “I Still Haven’t Found What I’m Looking For”&#10;Beyoncé “Crazy in Love”&#10;Taylor Swift “Wildest Dreams (Taylor's Version)”&#10;Tina Turner “The Best”&#10;Composers: Marcel Neumann, Simon Heeger, Christian Vorländer, Hermann Schepetkov&#10;Additional Vocals: United Voices Chicago, Hugh O‘Neil&#10;Music Producer: Lukas Lehmann&#10;Executive Music Producer: Simon Heeger&#10;Music production company: 2WEI Music&#10;Sfx &amp; Mix: Marcel Neumann&#10;&#10;Footage courtesy of:&#10;Major League Baseball footage used with permission of Major League Baseball. All rights reserved.&#10;SPIDER-MAN: INTO THE SPIDER-VERSE © 2018 Sony Pictures Animation Inc. All Rights Reserved. Courtesy of Sony Pictures Animation&#10;MARVEL and all related character names: © &amp; TM 2023 MARVEL&#10;“BARBIE®” and associated trademarks and trade dress are owned by and used with permission of Mattel, Inc. © 2023 Mattel, Inc. All Rights Reserved.&#10;Footage provided by Veritone&#10;Getty Images&#10;BBC Motion Gallery/Getty Images &#10;NASA&#10;Max Headroom CREATED BY ROCKY MORTON, ANNABEL JANKEL AND GEORGE STONE &#10;Scripps National Spelling Bee, all rights reserved&#10;The White Helmets&#10;Associated Press&#10;KGO-TV/ABC7&#10;The Footage Company&#10;© 2023 Viacom Media Networks, a division of Viacom International Inc. All Rights Reserved&#10;© Henri Calderon for Colossal&#10;French Tennis Federation&#10;USTA&#10;CBS News&#10;NCAA&#10;Thanks to © Red Bull Media House&#10;Dick Clark Productions&#10;Courtesy to FIFA&#10;Footage provided by IMG Archive&#10;The Pokémon Company International&#10;TB12 Sports &#10;Disney+ &#10;Gracie Films &#10;Warner Brothers &#10;&#10;Subscribe to our Channel: https://www.youtube.com/google &#10;Tweet with us on X: https://twitter.com/google &#10;Follow us on Instagram: https://www.instagram.com/google &#10;Join us on Facebook: https://www.facebook.com/Google" title="Google — 25 Years in Search: The Most Searched">
            <a:hlinkClick r:id="rId3"/>
          </p:cNvPr>
          <p:cNvPicPr preferRelativeResize="0"/>
          <p:nvPr/>
        </p:nvPicPr>
        <p:blipFill>
          <a:blip r:embed="rId4">
            <a:alphaModFix/>
          </a:blip>
          <a:stretch>
            <a:fillRect/>
          </a:stretch>
        </p:blipFill>
        <p:spPr>
          <a:xfrm>
            <a:off x="0" y="0"/>
            <a:ext cx="9144034"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pic>
        <p:nvPicPr>
          <p:cNvPr id="113" name="Google Shape;113;p20" descr="Learn about the major components of a Google search engine results page.&#10;&#10;Visit https://www.ctrl-f.ca for more information and resources." title="How Search Engines Work">
            <a:hlinkClick r:id="rId3"/>
          </p:cNvPr>
          <p:cNvPicPr preferRelativeResize="0"/>
          <p:nvPr/>
        </p:nvPicPr>
        <p:blipFill>
          <a:blip r:embed="rId4">
            <a:alphaModFix/>
          </a:blip>
          <a:stretch>
            <a:fillRect/>
          </a:stretch>
        </p:blipFill>
        <p:spPr>
          <a:xfrm>
            <a:off x="-118533" y="-33337"/>
            <a:ext cx="9262534" cy="5210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1130825"/>
            <a:ext cx="8520600" cy="54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9" name="Google Shape;119;p21"/>
          <p:cNvSpPr txBox="1">
            <a:spLocks noGrp="1"/>
          </p:cNvSpPr>
          <p:nvPr>
            <p:ph type="body" idx="1"/>
          </p:nvPr>
        </p:nvSpPr>
        <p:spPr>
          <a:xfrm>
            <a:off x="400800" y="1269454"/>
            <a:ext cx="4137600" cy="2604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2200">
                <a:latin typeface="Poppins"/>
                <a:ea typeface="Poppins"/>
                <a:cs typeface="Poppins"/>
                <a:sym typeface="Poppins"/>
              </a:rPr>
              <a:t>Your Google search engine results page (</a:t>
            </a:r>
            <a:r>
              <a:rPr lang="en" sz="2200" b="1">
                <a:latin typeface="Poppins"/>
                <a:ea typeface="Poppins"/>
                <a:cs typeface="Poppins"/>
                <a:sym typeface="Poppins"/>
              </a:rPr>
              <a:t>SERP</a:t>
            </a:r>
            <a:r>
              <a:rPr lang="en" sz="2200">
                <a:latin typeface="Poppins"/>
                <a:ea typeface="Poppins"/>
                <a:cs typeface="Poppins"/>
                <a:sym typeface="Poppins"/>
              </a:rPr>
              <a:t>) will look different depending on </a:t>
            </a:r>
            <a:r>
              <a:rPr lang="en" sz="2200" b="1">
                <a:latin typeface="Poppins"/>
                <a:ea typeface="Poppins"/>
                <a:cs typeface="Poppins"/>
                <a:sym typeface="Poppins"/>
              </a:rPr>
              <a:t>what </a:t>
            </a:r>
            <a:r>
              <a:rPr lang="en" sz="2200">
                <a:latin typeface="Poppins"/>
                <a:ea typeface="Poppins"/>
                <a:cs typeface="Poppins"/>
                <a:sym typeface="Poppins"/>
              </a:rPr>
              <a:t>you search for, </a:t>
            </a:r>
            <a:r>
              <a:rPr lang="en" sz="2200" b="1">
                <a:latin typeface="Poppins"/>
                <a:ea typeface="Poppins"/>
                <a:cs typeface="Poppins"/>
                <a:sym typeface="Poppins"/>
              </a:rPr>
              <a:t>when</a:t>
            </a:r>
            <a:r>
              <a:rPr lang="en" sz="2200">
                <a:latin typeface="Poppins"/>
                <a:ea typeface="Poppins"/>
                <a:cs typeface="Poppins"/>
                <a:sym typeface="Poppins"/>
              </a:rPr>
              <a:t> you search for it, and what’s happening in the world</a:t>
            </a:r>
            <a:endParaRPr sz="2200">
              <a:latin typeface="Poppins"/>
              <a:ea typeface="Poppins"/>
              <a:cs typeface="Poppins"/>
              <a:sym typeface="Poppins"/>
            </a:endParaRPr>
          </a:p>
        </p:txBody>
      </p:sp>
      <p:sp>
        <p:nvSpPr>
          <p:cNvPr id="120" name="Google Shape;120;p21"/>
          <p:cNvSpPr txBox="1"/>
          <p:nvPr/>
        </p:nvSpPr>
        <p:spPr>
          <a:xfrm>
            <a:off x="1088443" y="178121"/>
            <a:ext cx="66912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1">
                <a:solidFill>
                  <a:srgbClr val="FFFFFF"/>
                </a:solidFill>
                <a:latin typeface="Poppins"/>
                <a:ea typeface="Poppins"/>
                <a:cs typeface="Poppins"/>
                <a:sym typeface="Poppins"/>
              </a:rPr>
              <a:t>Google Searches</a:t>
            </a:r>
            <a:endParaRPr sz="3600">
              <a:latin typeface="Poppins"/>
              <a:ea typeface="Poppins"/>
              <a:cs typeface="Poppins"/>
              <a:sym typeface="Poppins"/>
            </a:endParaRPr>
          </a:p>
        </p:txBody>
      </p:sp>
      <p:pic>
        <p:nvPicPr>
          <p:cNvPr id="121" name="Google Shape;121;p21"/>
          <p:cNvPicPr preferRelativeResize="0"/>
          <p:nvPr/>
        </p:nvPicPr>
        <p:blipFill>
          <a:blip r:embed="rId3">
            <a:alphaModFix/>
          </a:blip>
          <a:stretch>
            <a:fillRect/>
          </a:stretch>
        </p:blipFill>
        <p:spPr>
          <a:xfrm>
            <a:off x="4572000" y="1047788"/>
            <a:ext cx="4389899" cy="26044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p:nvPr/>
        </p:nvSpPr>
        <p:spPr>
          <a:xfrm>
            <a:off x="93900" y="4197150"/>
            <a:ext cx="1459200" cy="830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txBox="1">
            <a:spLocks noGrp="1"/>
          </p:cNvSpPr>
          <p:nvPr>
            <p:ph type="body" idx="1"/>
          </p:nvPr>
        </p:nvSpPr>
        <p:spPr>
          <a:xfrm>
            <a:off x="93900" y="1283425"/>
            <a:ext cx="2618400" cy="3202200"/>
          </a:xfrm>
          <a:prstGeom prst="rect">
            <a:avLst/>
          </a:prstGeom>
          <a:noFill/>
        </p:spPr>
        <p:txBody>
          <a:bodyPr spcFirstLastPara="1" wrap="square" lIns="91425" tIns="45700" rIns="91425" bIns="45700" anchor="t" anchorCtr="0">
            <a:noAutofit/>
          </a:bodyPr>
          <a:lstStyle/>
          <a:p>
            <a:pPr marL="0" lvl="0" indent="0" algn="l" rtl="0">
              <a:spcBef>
                <a:spcPts val="1000"/>
              </a:spcBef>
              <a:spcAft>
                <a:spcPts val="0"/>
              </a:spcAft>
              <a:buNone/>
            </a:pPr>
            <a:r>
              <a:rPr lang="en" sz="2200">
                <a:latin typeface="Poppins"/>
                <a:ea typeface="Poppins"/>
                <a:cs typeface="Poppins"/>
                <a:sym typeface="Poppins"/>
              </a:rPr>
              <a:t>Here’s an example of results of a search for “pizza”</a:t>
            </a:r>
            <a:endParaRPr sz="2200">
              <a:latin typeface="Poppins"/>
              <a:ea typeface="Poppins"/>
              <a:cs typeface="Poppins"/>
              <a:sym typeface="Poppins"/>
            </a:endParaRPr>
          </a:p>
          <a:p>
            <a:pPr marL="0" lvl="0" indent="0" algn="l" rtl="0">
              <a:spcBef>
                <a:spcPts val="1000"/>
              </a:spcBef>
              <a:spcAft>
                <a:spcPts val="0"/>
              </a:spcAft>
              <a:buNone/>
            </a:pPr>
            <a:endParaRPr sz="2200">
              <a:latin typeface="Poppins"/>
              <a:ea typeface="Poppins"/>
              <a:cs typeface="Poppins"/>
              <a:sym typeface="Poppins"/>
            </a:endParaRPr>
          </a:p>
          <a:p>
            <a:pPr marL="0" lvl="0" indent="0" algn="l" rtl="0">
              <a:spcBef>
                <a:spcPts val="1000"/>
              </a:spcBef>
              <a:spcAft>
                <a:spcPts val="0"/>
              </a:spcAft>
              <a:buNone/>
            </a:pPr>
            <a:r>
              <a:rPr lang="en" sz="2200">
                <a:latin typeface="Poppins"/>
                <a:ea typeface="Poppins"/>
                <a:cs typeface="Poppins"/>
                <a:sym typeface="Poppins"/>
              </a:rPr>
              <a:t>What are the different parts of the search results?</a:t>
            </a:r>
            <a:endParaRPr sz="2200">
              <a:latin typeface="Poppins"/>
              <a:ea typeface="Poppins"/>
              <a:cs typeface="Poppins"/>
              <a:sym typeface="Poppins"/>
            </a:endParaRPr>
          </a:p>
        </p:txBody>
      </p:sp>
      <p:grpSp>
        <p:nvGrpSpPr>
          <p:cNvPr id="128" name="Google Shape;128;p22"/>
          <p:cNvGrpSpPr/>
          <p:nvPr/>
        </p:nvGrpSpPr>
        <p:grpSpPr>
          <a:xfrm>
            <a:off x="2712300" y="1041675"/>
            <a:ext cx="6286200" cy="3948600"/>
            <a:chOff x="2747825" y="866575"/>
            <a:chExt cx="6286200" cy="3948600"/>
          </a:xfrm>
        </p:grpSpPr>
        <p:sp>
          <p:nvSpPr>
            <p:cNvPr id="129" name="Google Shape;129;p22"/>
            <p:cNvSpPr/>
            <p:nvPr/>
          </p:nvSpPr>
          <p:spPr>
            <a:xfrm>
              <a:off x="2747825" y="866575"/>
              <a:ext cx="6286200" cy="39486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30" name="Google Shape;130;p22"/>
            <p:cNvGrpSpPr/>
            <p:nvPr/>
          </p:nvGrpSpPr>
          <p:grpSpPr>
            <a:xfrm>
              <a:off x="3109962" y="1732850"/>
              <a:ext cx="5574101" cy="3082226"/>
              <a:chOff x="1939473" y="1638659"/>
              <a:chExt cx="6083271" cy="3333938"/>
            </a:xfrm>
          </p:grpSpPr>
          <p:pic>
            <p:nvPicPr>
              <p:cNvPr id="131" name="Google Shape;131;p22"/>
              <p:cNvPicPr preferRelativeResize="0"/>
              <p:nvPr/>
            </p:nvPicPr>
            <p:blipFill rotWithShape="1">
              <a:blip r:embed="rId3">
                <a:alphaModFix/>
              </a:blip>
              <a:srcRect l="12159" t="26474" r="1170" b="6974"/>
              <a:stretch/>
            </p:blipFill>
            <p:spPr>
              <a:xfrm>
                <a:off x="1939473" y="1638659"/>
                <a:ext cx="6083271" cy="3333938"/>
              </a:xfrm>
              <a:prstGeom prst="rect">
                <a:avLst/>
              </a:prstGeom>
              <a:noFill/>
              <a:ln>
                <a:noFill/>
              </a:ln>
            </p:spPr>
          </p:pic>
          <p:sp>
            <p:nvSpPr>
              <p:cNvPr id="132" name="Google Shape;132;p22"/>
              <p:cNvSpPr/>
              <p:nvPr/>
            </p:nvSpPr>
            <p:spPr>
              <a:xfrm>
                <a:off x="2733196" y="1698771"/>
                <a:ext cx="369000" cy="320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3" name="Google Shape;133;p22"/>
            <p:cNvPicPr preferRelativeResize="0"/>
            <p:nvPr/>
          </p:nvPicPr>
          <p:blipFill>
            <a:blip r:embed="rId4">
              <a:alphaModFix/>
            </a:blip>
            <a:stretch>
              <a:fillRect/>
            </a:stretch>
          </p:blipFill>
          <p:spPr>
            <a:xfrm>
              <a:off x="2788050" y="895050"/>
              <a:ext cx="6217925" cy="6552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p:nvPr/>
        </p:nvSpPr>
        <p:spPr>
          <a:xfrm>
            <a:off x="2747825" y="866575"/>
            <a:ext cx="6286200" cy="39486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39" name="Google Shape;139;p23"/>
          <p:cNvGrpSpPr/>
          <p:nvPr/>
        </p:nvGrpSpPr>
        <p:grpSpPr>
          <a:xfrm>
            <a:off x="3109962" y="1732850"/>
            <a:ext cx="5574101" cy="3082226"/>
            <a:chOff x="1939473" y="1638659"/>
            <a:chExt cx="6083271" cy="3333938"/>
          </a:xfrm>
        </p:grpSpPr>
        <p:pic>
          <p:nvPicPr>
            <p:cNvPr id="140" name="Google Shape;140;p23"/>
            <p:cNvPicPr preferRelativeResize="0"/>
            <p:nvPr/>
          </p:nvPicPr>
          <p:blipFill rotWithShape="1">
            <a:blip r:embed="rId3">
              <a:alphaModFix/>
            </a:blip>
            <a:srcRect l="12159" t="26474" r="1170" b="6974"/>
            <a:stretch/>
          </p:blipFill>
          <p:spPr>
            <a:xfrm>
              <a:off x="1939473" y="1638659"/>
              <a:ext cx="6083271" cy="3333938"/>
            </a:xfrm>
            <a:prstGeom prst="rect">
              <a:avLst/>
            </a:prstGeom>
            <a:noFill/>
            <a:ln>
              <a:noFill/>
            </a:ln>
          </p:spPr>
        </p:pic>
        <p:sp>
          <p:nvSpPr>
            <p:cNvPr id="141" name="Google Shape;141;p23"/>
            <p:cNvSpPr/>
            <p:nvPr/>
          </p:nvSpPr>
          <p:spPr>
            <a:xfrm>
              <a:off x="2733196" y="1698771"/>
              <a:ext cx="369000" cy="320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2" name="Google Shape;142;p23"/>
          <p:cNvPicPr preferRelativeResize="0"/>
          <p:nvPr/>
        </p:nvPicPr>
        <p:blipFill>
          <a:blip r:embed="rId4">
            <a:alphaModFix/>
          </a:blip>
          <a:stretch>
            <a:fillRect/>
          </a:stretch>
        </p:blipFill>
        <p:spPr>
          <a:xfrm>
            <a:off x="2788050" y="895050"/>
            <a:ext cx="6217925" cy="655200"/>
          </a:xfrm>
          <a:prstGeom prst="rect">
            <a:avLst/>
          </a:prstGeom>
          <a:noFill/>
          <a:ln>
            <a:noFill/>
          </a:ln>
        </p:spPr>
      </p:pic>
      <p:sp>
        <p:nvSpPr>
          <p:cNvPr id="143" name="Google Shape;143;p23"/>
          <p:cNvSpPr/>
          <p:nvPr/>
        </p:nvSpPr>
        <p:spPr>
          <a:xfrm>
            <a:off x="93900" y="4197150"/>
            <a:ext cx="1459200" cy="830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txBox="1">
            <a:spLocks noGrp="1"/>
          </p:cNvSpPr>
          <p:nvPr>
            <p:ph type="body" idx="1"/>
          </p:nvPr>
        </p:nvSpPr>
        <p:spPr>
          <a:xfrm>
            <a:off x="674350" y="1103225"/>
            <a:ext cx="1040100" cy="6210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1000"/>
              </a:spcBef>
              <a:spcAft>
                <a:spcPts val="0"/>
              </a:spcAft>
              <a:buNone/>
            </a:pPr>
            <a:r>
              <a:rPr lang="en" sz="2200" b="1">
                <a:latin typeface="Poppins"/>
                <a:ea typeface="Poppins"/>
                <a:cs typeface="Poppins"/>
                <a:sym typeface="Poppins"/>
              </a:rPr>
              <a:t>Ads</a:t>
            </a:r>
            <a:endParaRPr sz="2200" b="1">
              <a:latin typeface="Poppins"/>
              <a:ea typeface="Poppins"/>
              <a:cs typeface="Poppins"/>
              <a:sym typeface="Poppins"/>
            </a:endParaRPr>
          </a:p>
        </p:txBody>
      </p:sp>
      <p:sp>
        <p:nvSpPr>
          <p:cNvPr id="145" name="Google Shape;145;p23"/>
          <p:cNvSpPr/>
          <p:nvPr/>
        </p:nvSpPr>
        <p:spPr>
          <a:xfrm>
            <a:off x="3010825" y="1988175"/>
            <a:ext cx="3382800" cy="18777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txBox="1">
            <a:spLocks noGrp="1"/>
          </p:cNvSpPr>
          <p:nvPr>
            <p:ph type="body" idx="1"/>
          </p:nvPr>
        </p:nvSpPr>
        <p:spPr>
          <a:xfrm>
            <a:off x="93900" y="1857625"/>
            <a:ext cx="2587800" cy="30015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en" sz="2100">
                <a:latin typeface="Poppins"/>
                <a:ea typeface="Poppins"/>
                <a:cs typeface="Poppins"/>
                <a:sym typeface="Poppins"/>
              </a:rPr>
              <a:t>Ads have the word “sponsored” next to them</a:t>
            </a:r>
            <a:endParaRPr sz="2100">
              <a:latin typeface="Poppins"/>
              <a:ea typeface="Poppins"/>
              <a:cs typeface="Poppins"/>
              <a:sym typeface="Poppins"/>
            </a:endParaRPr>
          </a:p>
          <a:p>
            <a:pPr marL="0" lvl="0" indent="0" algn="l" rtl="0">
              <a:spcBef>
                <a:spcPts val="0"/>
              </a:spcBef>
              <a:spcAft>
                <a:spcPts val="0"/>
              </a:spcAft>
              <a:buNone/>
            </a:pPr>
            <a:endParaRPr sz="2100">
              <a:latin typeface="Poppins"/>
              <a:ea typeface="Poppins"/>
              <a:cs typeface="Poppins"/>
              <a:sym typeface="Poppins"/>
            </a:endParaRPr>
          </a:p>
          <a:p>
            <a:pPr marL="0" lvl="0" indent="0" algn="l" rtl="0">
              <a:spcBef>
                <a:spcPts val="0"/>
              </a:spcBef>
              <a:spcAft>
                <a:spcPts val="0"/>
              </a:spcAft>
              <a:buNone/>
            </a:pPr>
            <a:r>
              <a:rPr lang="en" sz="2100">
                <a:latin typeface="Poppins"/>
                <a:ea typeface="Poppins"/>
                <a:cs typeface="Poppins"/>
                <a:sym typeface="Poppins"/>
              </a:rPr>
              <a:t>They show up at the top of the results because companies pay money to put them there</a:t>
            </a:r>
            <a:endParaRPr sz="2100">
              <a:latin typeface="Poppins"/>
              <a:ea typeface="Poppins"/>
              <a:cs typeface="Poppins"/>
              <a:sym typeface="Poppins"/>
            </a:endParaRPr>
          </a:p>
        </p:txBody>
      </p:sp>
      <p:cxnSp>
        <p:nvCxnSpPr>
          <p:cNvPr id="147" name="Google Shape;147;p23"/>
          <p:cNvCxnSpPr>
            <a:endCxn id="145" idx="1"/>
          </p:cNvCxnSpPr>
          <p:nvPr/>
        </p:nvCxnSpPr>
        <p:spPr>
          <a:xfrm>
            <a:off x="2238025" y="2733825"/>
            <a:ext cx="772800" cy="1932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p:nvPr/>
        </p:nvSpPr>
        <p:spPr>
          <a:xfrm>
            <a:off x="-18159" y="4197150"/>
            <a:ext cx="1459200" cy="830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p:nvPr/>
        </p:nvSpPr>
        <p:spPr>
          <a:xfrm>
            <a:off x="251841" y="866600"/>
            <a:ext cx="6286200" cy="39486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4" name="Google Shape;154;p24"/>
          <p:cNvGrpSpPr/>
          <p:nvPr/>
        </p:nvGrpSpPr>
        <p:grpSpPr>
          <a:xfrm>
            <a:off x="613959" y="1732826"/>
            <a:ext cx="5574101" cy="3082226"/>
            <a:chOff x="1939473" y="1638659"/>
            <a:chExt cx="6083271" cy="3333938"/>
          </a:xfrm>
        </p:grpSpPr>
        <p:pic>
          <p:nvPicPr>
            <p:cNvPr id="155" name="Google Shape;155;p24"/>
            <p:cNvPicPr preferRelativeResize="0"/>
            <p:nvPr/>
          </p:nvPicPr>
          <p:blipFill rotWithShape="1">
            <a:blip r:embed="rId3">
              <a:alphaModFix/>
            </a:blip>
            <a:srcRect l="12159" t="26474" r="1170" b="6974"/>
            <a:stretch/>
          </p:blipFill>
          <p:spPr>
            <a:xfrm>
              <a:off x="1939473" y="1638659"/>
              <a:ext cx="6083271" cy="3333938"/>
            </a:xfrm>
            <a:prstGeom prst="rect">
              <a:avLst/>
            </a:prstGeom>
            <a:noFill/>
            <a:ln>
              <a:noFill/>
            </a:ln>
          </p:spPr>
        </p:pic>
        <p:sp>
          <p:nvSpPr>
            <p:cNvPr id="156" name="Google Shape;156;p24"/>
            <p:cNvSpPr/>
            <p:nvPr/>
          </p:nvSpPr>
          <p:spPr>
            <a:xfrm>
              <a:off x="2733196" y="1698771"/>
              <a:ext cx="369000" cy="320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Google Shape;157;p24"/>
          <p:cNvPicPr preferRelativeResize="0"/>
          <p:nvPr/>
        </p:nvPicPr>
        <p:blipFill>
          <a:blip r:embed="rId4">
            <a:alphaModFix/>
          </a:blip>
          <a:stretch>
            <a:fillRect/>
          </a:stretch>
        </p:blipFill>
        <p:spPr>
          <a:xfrm>
            <a:off x="292066" y="895075"/>
            <a:ext cx="6217925" cy="655200"/>
          </a:xfrm>
          <a:prstGeom prst="rect">
            <a:avLst/>
          </a:prstGeom>
          <a:noFill/>
          <a:ln>
            <a:noFill/>
          </a:ln>
        </p:spPr>
      </p:pic>
      <p:sp>
        <p:nvSpPr>
          <p:cNvPr id="158" name="Google Shape;158;p24"/>
          <p:cNvSpPr txBox="1">
            <a:spLocks noGrp="1"/>
          </p:cNvSpPr>
          <p:nvPr>
            <p:ph type="body" idx="1"/>
          </p:nvPr>
        </p:nvSpPr>
        <p:spPr>
          <a:xfrm>
            <a:off x="6650100" y="1114750"/>
            <a:ext cx="2250300" cy="8841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1000"/>
              </a:spcBef>
              <a:spcAft>
                <a:spcPts val="0"/>
              </a:spcAft>
              <a:buNone/>
            </a:pPr>
            <a:r>
              <a:rPr lang="en" sz="2200" b="1">
                <a:latin typeface="Poppins"/>
                <a:ea typeface="Poppins"/>
                <a:cs typeface="Poppins"/>
                <a:sym typeface="Poppins"/>
              </a:rPr>
              <a:t>Knowledge Panel</a:t>
            </a:r>
            <a:endParaRPr sz="2200" b="1">
              <a:latin typeface="Poppins"/>
              <a:ea typeface="Poppins"/>
              <a:cs typeface="Poppins"/>
              <a:sym typeface="Poppins"/>
            </a:endParaRPr>
          </a:p>
        </p:txBody>
      </p:sp>
      <p:sp>
        <p:nvSpPr>
          <p:cNvPr id="159" name="Google Shape;159;p24"/>
          <p:cNvSpPr/>
          <p:nvPr/>
        </p:nvSpPr>
        <p:spPr>
          <a:xfrm>
            <a:off x="3956325" y="1717750"/>
            <a:ext cx="2087100" cy="30822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txBox="1">
            <a:spLocks noGrp="1"/>
          </p:cNvSpPr>
          <p:nvPr>
            <p:ph type="body" idx="1"/>
          </p:nvPr>
        </p:nvSpPr>
        <p:spPr>
          <a:xfrm>
            <a:off x="6650100" y="2199125"/>
            <a:ext cx="2461800" cy="19209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en" sz="2200">
                <a:latin typeface="Poppins"/>
                <a:ea typeface="Poppins"/>
                <a:cs typeface="Poppins"/>
                <a:sym typeface="Poppins"/>
              </a:rPr>
              <a:t>Gives you quick information about a topic</a:t>
            </a:r>
            <a:endParaRPr sz="2200">
              <a:latin typeface="Poppins"/>
              <a:ea typeface="Poppins"/>
              <a:cs typeface="Poppins"/>
              <a:sym typeface="Poppins"/>
            </a:endParaRPr>
          </a:p>
          <a:p>
            <a:pPr marL="0" lvl="0" indent="0" algn="l" rtl="0">
              <a:spcBef>
                <a:spcPts val="0"/>
              </a:spcBef>
              <a:spcAft>
                <a:spcPts val="0"/>
              </a:spcAft>
              <a:buNone/>
            </a:pPr>
            <a:endParaRPr sz="2200"/>
          </a:p>
          <a:p>
            <a:pPr marL="0" lvl="0" indent="0" algn="l" rtl="0">
              <a:spcBef>
                <a:spcPts val="0"/>
              </a:spcBef>
              <a:spcAft>
                <a:spcPts val="0"/>
              </a:spcAft>
              <a:buNone/>
            </a:pPr>
            <a:r>
              <a:rPr lang="en" sz="2200">
                <a:latin typeface="Poppins"/>
                <a:ea typeface="Poppins"/>
                <a:cs typeface="Poppins"/>
                <a:sym typeface="Poppins"/>
              </a:rPr>
              <a:t>Often from Wikipedia</a:t>
            </a:r>
            <a:endParaRPr sz="2200">
              <a:latin typeface="Poppins"/>
              <a:ea typeface="Poppins"/>
              <a:cs typeface="Poppins"/>
              <a:sym typeface="Poppins"/>
            </a:endParaRPr>
          </a:p>
        </p:txBody>
      </p:sp>
      <p:cxnSp>
        <p:nvCxnSpPr>
          <p:cNvPr id="161" name="Google Shape;161;p24"/>
          <p:cNvCxnSpPr/>
          <p:nvPr/>
        </p:nvCxnSpPr>
        <p:spPr>
          <a:xfrm rot="10800000">
            <a:off x="6145675" y="2903425"/>
            <a:ext cx="523200" cy="294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25"/>
          <p:cNvGrpSpPr/>
          <p:nvPr/>
        </p:nvGrpSpPr>
        <p:grpSpPr>
          <a:xfrm>
            <a:off x="2732738" y="1041675"/>
            <a:ext cx="6286200" cy="3948600"/>
            <a:chOff x="2747825" y="866575"/>
            <a:chExt cx="6286200" cy="3948600"/>
          </a:xfrm>
        </p:grpSpPr>
        <p:sp>
          <p:nvSpPr>
            <p:cNvPr id="167" name="Google Shape;167;p25"/>
            <p:cNvSpPr/>
            <p:nvPr/>
          </p:nvSpPr>
          <p:spPr>
            <a:xfrm>
              <a:off x="2747825" y="866575"/>
              <a:ext cx="6286200" cy="39486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68" name="Google Shape;168;p25"/>
            <p:cNvGrpSpPr/>
            <p:nvPr/>
          </p:nvGrpSpPr>
          <p:grpSpPr>
            <a:xfrm>
              <a:off x="3109962" y="1732850"/>
              <a:ext cx="5574101" cy="3082226"/>
              <a:chOff x="1939473" y="1638659"/>
              <a:chExt cx="6083271" cy="3333938"/>
            </a:xfrm>
          </p:grpSpPr>
          <p:pic>
            <p:nvPicPr>
              <p:cNvPr id="169" name="Google Shape;169;p25"/>
              <p:cNvPicPr preferRelativeResize="0"/>
              <p:nvPr/>
            </p:nvPicPr>
            <p:blipFill rotWithShape="1">
              <a:blip r:embed="rId3">
                <a:alphaModFix/>
              </a:blip>
              <a:srcRect l="12159" t="26474" r="1170" b="6974"/>
              <a:stretch/>
            </p:blipFill>
            <p:spPr>
              <a:xfrm>
                <a:off x="1939473" y="1638659"/>
                <a:ext cx="6083271" cy="3333938"/>
              </a:xfrm>
              <a:prstGeom prst="rect">
                <a:avLst/>
              </a:prstGeom>
              <a:noFill/>
              <a:ln>
                <a:noFill/>
              </a:ln>
            </p:spPr>
          </p:pic>
          <p:sp>
            <p:nvSpPr>
              <p:cNvPr id="170" name="Google Shape;170;p25"/>
              <p:cNvSpPr/>
              <p:nvPr/>
            </p:nvSpPr>
            <p:spPr>
              <a:xfrm>
                <a:off x="2733196" y="1698771"/>
                <a:ext cx="369000" cy="320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1" name="Google Shape;171;p25"/>
            <p:cNvPicPr preferRelativeResize="0"/>
            <p:nvPr/>
          </p:nvPicPr>
          <p:blipFill>
            <a:blip r:embed="rId4">
              <a:alphaModFix/>
            </a:blip>
            <a:stretch>
              <a:fillRect/>
            </a:stretch>
          </p:blipFill>
          <p:spPr>
            <a:xfrm>
              <a:off x="2788050" y="895050"/>
              <a:ext cx="6217925" cy="655200"/>
            </a:xfrm>
            <a:prstGeom prst="rect">
              <a:avLst/>
            </a:prstGeom>
            <a:noFill/>
            <a:ln>
              <a:noFill/>
            </a:ln>
          </p:spPr>
        </p:pic>
      </p:grpSp>
      <p:sp>
        <p:nvSpPr>
          <p:cNvPr id="172" name="Google Shape;172;p25"/>
          <p:cNvSpPr/>
          <p:nvPr/>
        </p:nvSpPr>
        <p:spPr>
          <a:xfrm>
            <a:off x="93900" y="4197150"/>
            <a:ext cx="1459200" cy="830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txBox="1">
            <a:spLocks noGrp="1"/>
          </p:cNvSpPr>
          <p:nvPr>
            <p:ph type="body" idx="1"/>
          </p:nvPr>
        </p:nvSpPr>
        <p:spPr>
          <a:xfrm>
            <a:off x="129750" y="1043000"/>
            <a:ext cx="2565600" cy="5553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1000"/>
              </a:spcBef>
              <a:spcAft>
                <a:spcPts val="0"/>
              </a:spcAft>
              <a:buNone/>
            </a:pPr>
            <a:r>
              <a:rPr lang="en" sz="2000" b="1">
                <a:latin typeface="Poppins"/>
                <a:ea typeface="Poppins"/>
                <a:cs typeface="Poppins"/>
                <a:sym typeface="Poppins"/>
              </a:rPr>
              <a:t>Images and Maps</a:t>
            </a:r>
            <a:endParaRPr sz="2000" b="1">
              <a:latin typeface="Poppins"/>
              <a:ea typeface="Poppins"/>
              <a:cs typeface="Poppins"/>
              <a:sym typeface="Poppins"/>
            </a:endParaRPr>
          </a:p>
        </p:txBody>
      </p:sp>
      <p:sp>
        <p:nvSpPr>
          <p:cNvPr id="174" name="Google Shape;174;p25"/>
          <p:cNvSpPr/>
          <p:nvPr/>
        </p:nvSpPr>
        <p:spPr>
          <a:xfrm>
            <a:off x="3693675" y="1498575"/>
            <a:ext cx="682800" cy="165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5" name="Google Shape;175;p25"/>
          <p:cNvCxnSpPr>
            <a:endCxn id="174" idx="1"/>
          </p:cNvCxnSpPr>
          <p:nvPr/>
        </p:nvCxnSpPr>
        <p:spPr>
          <a:xfrm>
            <a:off x="2695275" y="1323975"/>
            <a:ext cx="998400" cy="257400"/>
          </a:xfrm>
          <a:prstGeom prst="straightConnector1">
            <a:avLst/>
          </a:prstGeom>
          <a:noFill/>
          <a:ln w="38100" cap="flat" cmpd="sng">
            <a:solidFill>
              <a:srgbClr val="FF0000"/>
            </a:solidFill>
            <a:prstDash val="solid"/>
            <a:round/>
            <a:headEnd type="none" w="med" len="med"/>
            <a:tailEnd type="triangle" w="med" len="med"/>
          </a:ln>
        </p:spPr>
      </p:cxnSp>
      <p:sp>
        <p:nvSpPr>
          <p:cNvPr id="176" name="Google Shape;176;p25"/>
          <p:cNvSpPr txBox="1">
            <a:spLocks noGrp="1"/>
          </p:cNvSpPr>
          <p:nvPr>
            <p:ph type="body" idx="1"/>
          </p:nvPr>
        </p:nvSpPr>
        <p:spPr>
          <a:xfrm>
            <a:off x="93900" y="1705150"/>
            <a:ext cx="2637300" cy="34170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en" sz="2000">
                <a:latin typeface="Poppins"/>
                <a:ea typeface="Poppins"/>
                <a:cs typeface="Poppins"/>
                <a:sym typeface="Poppins"/>
              </a:rPr>
              <a:t>Buttons at the top can show you different types of results as well as terms you can use to refine your search</a:t>
            </a:r>
            <a:endParaRPr sz="2000">
              <a:latin typeface="Poppins"/>
              <a:ea typeface="Poppins"/>
              <a:cs typeface="Poppins"/>
              <a:sym typeface="Poppins"/>
            </a:endParaRPr>
          </a:p>
          <a:p>
            <a:pPr marL="0" lvl="0" indent="0" algn="l" rtl="0">
              <a:spcBef>
                <a:spcPts val="0"/>
              </a:spcBef>
              <a:spcAft>
                <a:spcPts val="0"/>
              </a:spcAft>
              <a:buNone/>
            </a:pPr>
            <a:endParaRPr sz="2000">
              <a:latin typeface="Poppins"/>
              <a:ea typeface="Poppins"/>
              <a:cs typeface="Poppins"/>
              <a:sym typeface="Poppins"/>
            </a:endParaRPr>
          </a:p>
          <a:p>
            <a:pPr marL="0" lvl="0" indent="0" algn="l" rtl="0">
              <a:spcBef>
                <a:spcPts val="0"/>
              </a:spcBef>
              <a:spcAft>
                <a:spcPts val="0"/>
              </a:spcAft>
              <a:buNone/>
            </a:pPr>
            <a:r>
              <a:rPr lang="en" sz="2000">
                <a:latin typeface="Poppins"/>
                <a:ea typeface="Poppins"/>
                <a:cs typeface="Poppins"/>
                <a:sym typeface="Poppins"/>
              </a:rPr>
              <a:t>These can be in a different order, depending on your search</a:t>
            </a:r>
            <a:endParaRPr sz="20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707</Words>
  <Application>Microsoft Office PowerPoint</Application>
  <PresentationFormat>On-screen Show (16:9)</PresentationFormat>
  <Paragraphs>86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Poppins</vt:lpstr>
      <vt:lpstr>Office Theme</vt:lpstr>
      <vt:lpstr>PowerPoint Presentation</vt:lpstr>
      <vt:lpstr>Starter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Davis</dc:creator>
  <cp:lastModifiedBy>Kelsey Davis</cp:lastModifiedBy>
  <cp:revision>2</cp:revision>
  <dcterms:modified xsi:type="dcterms:W3CDTF">2025-09-11T20:26:52Z</dcterms:modified>
</cp:coreProperties>
</file>